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68" r:id="rId12"/>
    <p:sldId id="298" r:id="rId13"/>
    <p:sldId id="271" r:id="rId14"/>
    <p:sldId id="273" r:id="rId15"/>
    <p:sldId id="272" r:id="rId16"/>
    <p:sldId id="274" r:id="rId17"/>
    <p:sldId id="275" r:id="rId18"/>
    <p:sldId id="299" r:id="rId19"/>
    <p:sldId id="277" r:id="rId20"/>
    <p:sldId id="278" r:id="rId21"/>
    <p:sldId id="280" r:id="rId22"/>
    <p:sldId id="281" r:id="rId23"/>
    <p:sldId id="269" r:id="rId24"/>
    <p:sldId id="282" r:id="rId25"/>
    <p:sldId id="283" r:id="rId26"/>
    <p:sldId id="284" r:id="rId27"/>
    <p:sldId id="285" r:id="rId28"/>
    <p:sldId id="288" r:id="rId29"/>
  </p:sldIdLst>
  <p:sldSz cx="9144000" cy="6858000" type="screen4x3"/>
  <p:notesSz cx="6858000" cy="9144000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9D33A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99" autoAdjust="0"/>
    <p:restoredTop sz="94660"/>
  </p:normalViewPr>
  <p:slideViewPr>
    <p:cSldViewPr>
      <p:cViewPr varScale="1">
        <p:scale>
          <a:sx n="106" d="100"/>
          <a:sy n="106" d="100"/>
        </p:scale>
        <p:origin x="1620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126F77DB-0884-4AD6-BF48-C362A76B5466}" type="datetimeFigureOut">
              <a:rPr lang="fr-FR"/>
              <a:pPr>
                <a:defRPr/>
              </a:pPr>
              <a:t>28/09/2022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noProof="0" smtClean="0"/>
              <a:t>Modifiez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fr-FR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D03C1496-6844-4570-9AE2-62770300A5D9}" type="slidenum">
              <a:rPr lang="fr-FR" altLang="es-BO"/>
              <a:pPr>
                <a:defRPr/>
              </a:pPr>
              <a:t>‹Nº›</a:t>
            </a:fld>
            <a:endParaRPr lang="fr-FR" altLang="es-B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smtClean="0"/>
          </a:p>
        </p:txBody>
      </p:sp>
      <p:sp>
        <p:nvSpPr>
          <p:cNvPr id="15364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773019E-15C9-45E5-B9B6-EC5F60A9CC05}" type="slidenum">
              <a:rPr lang="fr-FR" altLang="fr-FR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12</a:t>
            </a:fld>
            <a:endParaRPr lang="fr-FR" altLang="fr-FR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59114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3864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24242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258888" y="274638"/>
            <a:ext cx="6985000" cy="11430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ableau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fr-FR" noProof="0" smtClean="0"/>
          </a:p>
        </p:txBody>
      </p:sp>
    </p:spTree>
    <p:extLst>
      <p:ext uri="{BB962C8B-B14F-4D97-AF65-F5344CB8AC3E}">
        <p14:creationId xmlns:p14="http://schemas.microsoft.com/office/powerpoint/2010/main" val="229603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1051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7078051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5566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56377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7299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0337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054257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079840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58888" y="274638"/>
            <a:ext cx="6985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Cliquez pour modifier les styles du texte du masque</a:t>
            </a:r>
          </a:p>
          <a:p>
            <a:pPr lvl="1"/>
            <a:r>
              <a:rPr lang="fr-FR" altLang="fr-FR" smtClean="0"/>
              <a:t>Deuxième niveau</a:t>
            </a:r>
          </a:p>
          <a:p>
            <a:pPr lvl="2"/>
            <a:r>
              <a:rPr lang="fr-FR" altLang="fr-FR" smtClean="0"/>
              <a:t>Troisième niveau</a:t>
            </a:r>
          </a:p>
          <a:p>
            <a:pPr lvl="3"/>
            <a:r>
              <a:rPr lang="fr-FR" altLang="fr-FR" smtClean="0"/>
              <a:t>Quatrième niveau</a:t>
            </a:r>
          </a:p>
          <a:p>
            <a:pPr lvl="4"/>
            <a:r>
              <a:rPr lang="fr-FR" altLang="fr-FR" smtClean="0"/>
              <a:t>Cinquième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rgbClr val="FF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rgbClr val="FF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rgbClr val="FF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rgbClr val="FF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4251325"/>
          </a:xfrm>
        </p:spPr>
        <p:txBody>
          <a:bodyPr/>
          <a:lstStyle/>
          <a:p>
            <a:pPr eaLnBrk="1" hangingPunct="1">
              <a:defRPr/>
            </a:pPr>
            <a:r>
              <a:rPr lang="fr-FR" sz="60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Sistema Tactico Actulizado </a:t>
            </a:r>
            <a:br>
              <a:rPr lang="fr-FR" sz="60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sz="60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SITAC</a:t>
            </a:r>
            <a:r>
              <a:rPr lang="fr-FR" sz="40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/>
            </a:r>
            <a:br>
              <a:rPr lang="fr-FR" sz="40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sz="40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/>
            </a:r>
            <a:br>
              <a:rPr lang="fr-FR" sz="40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sz="40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/>
            </a:r>
            <a:br>
              <a:rPr lang="fr-FR" sz="40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Fuente: Bomberos de Francia </a:t>
            </a:r>
            <a:endParaRPr lang="fr-FR" sz="4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aphicFrame>
        <p:nvGraphicFramePr>
          <p:cNvPr id="2" name="Tabla 1"/>
          <p:cNvGraphicFramePr>
            <a:graphicFrameLocks noGrp="1"/>
          </p:cNvGraphicFramePr>
          <p:nvPr/>
        </p:nvGraphicFramePr>
        <p:xfrm>
          <a:off x="1524000" y="333375"/>
          <a:ext cx="6096000" cy="4270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79223605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25334340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078753064"/>
                    </a:ext>
                  </a:extLst>
                </a:gridCol>
              </a:tblGrid>
              <a:tr h="427038">
                <a:tc>
                  <a:txBody>
                    <a:bodyPr/>
                    <a:lstStyle/>
                    <a:p>
                      <a:endParaRPr lang="es-BO" sz="1800" dirty="0"/>
                    </a:p>
                  </a:txBody>
                  <a:tcPr marT="45647" marB="4564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180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SITAC</a:t>
                      </a:r>
                      <a:endParaRPr lang="es-BO" sz="18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647" marB="4564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110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Anexo </a:t>
                      </a:r>
                      <a:r>
                        <a:rPr lang="es-BO" sz="110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K</a:t>
                      </a:r>
                    </a:p>
                    <a:p>
                      <a:pPr algn="ctr"/>
                      <a:r>
                        <a:rPr lang="es-BO" sz="110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PG</a:t>
                      </a:r>
                      <a:r>
                        <a:rPr lang="es-BO" sz="1100" baseline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-1-DGSMS-121</a:t>
                      </a:r>
                      <a:endParaRPr lang="es-BO" sz="11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647" marB="4564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1306570"/>
                  </a:ext>
                </a:extLst>
              </a:tr>
            </a:tbl>
          </a:graphicData>
        </a:graphic>
      </p:graphicFrame>
      <p:pic>
        <p:nvPicPr>
          <p:cNvPr id="3085" name="Picture 5" descr="ypfb_refinac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379413"/>
            <a:ext cx="890588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990600"/>
            <a:ext cx="6985000" cy="1143000"/>
          </a:xfrm>
        </p:spPr>
        <p:txBody>
          <a:bodyPr/>
          <a:lstStyle/>
          <a:p>
            <a:pPr marL="533400" indent="-533400" eaLnBrk="1" hangingPunct="1">
              <a:defRPr/>
            </a:pPr>
            <a:r>
              <a:rPr lang="es-E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6- Los medios terrestres: vehículos</a:t>
            </a:r>
            <a:endParaRPr lang="fr-FR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2133600"/>
            <a:ext cx="8229600" cy="4525963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es-ES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 Light" panose="020F0302020204030204" pitchFamily="34" charset="0"/>
                <a:cs typeface="Calibri Light" panose="020F0302020204030204" pitchFamily="34" charset="0"/>
              </a:rPr>
              <a:t>Importante</a:t>
            </a:r>
          </a:p>
          <a:p>
            <a:pPr algn="ctr" eaLnBrk="1" hangingPunct="1">
              <a:buFontTx/>
              <a:buNone/>
              <a:defRPr/>
            </a:pPr>
            <a:endParaRPr lang="es-ES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 eaLnBrk="1" hangingPunct="1">
              <a:buFontTx/>
              <a:buNone/>
              <a:defRPr/>
            </a:pPr>
            <a:r>
              <a:rPr lang="es-E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 Light" panose="020F0302020204030204" pitchFamily="34" charset="0"/>
                <a:cs typeface="Calibri Light" panose="020F0302020204030204" pitchFamily="34" charset="0"/>
              </a:rPr>
              <a:t>Obligatoriamente los medios (menos los de mando, aéreos y logística) están conectados a una acción.</a:t>
            </a:r>
            <a:endParaRPr lang="fr-FR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pSp>
        <p:nvGrpSpPr>
          <p:cNvPr id="12292" name="Group 4"/>
          <p:cNvGrpSpPr>
            <a:grpSpLocks noChangeAspect="1"/>
          </p:cNvGrpSpPr>
          <p:nvPr/>
        </p:nvGrpSpPr>
        <p:grpSpPr bwMode="auto">
          <a:xfrm>
            <a:off x="2638425" y="4899025"/>
            <a:ext cx="958850" cy="736600"/>
            <a:chOff x="5533" y="2946"/>
            <a:chExt cx="1170" cy="900"/>
          </a:xfrm>
        </p:grpSpPr>
        <p:sp>
          <p:nvSpPr>
            <p:cNvPr id="12294" name="AutoShape 5"/>
            <p:cNvSpPr>
              <a:spLocks noChangeAspect="1" noChangeArrowheads="1"/>
            </p:cNvSpPr>
            <p:nvPr/>
          </p:nvSpPr>
          <p:spPr bwMode="auto">
            <a:xfrm>
              <a:off x="5533" y="2946"/>
              <a:ext cx="1170" cy="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12295" name="Rectangle 6"/>
            <p:cNvSpPr>
              <a:spLocks noChangeArrowheads="1"/>
            </p:cNvSpPr>
            <p:nvPr/>
          </p:nvSpPr>
          <p:spPr bwMode="auto">
            <a:xfrm>
              <a:off x="5713" y="3361"/>
              <a:ext cx="990" cy="485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12296" name="Line 7"/>
            <p:cNvSpPr>
              <a:spLocks noChangeShapeType="1"/>
            </p:cNvSpPr>
            <p:nvPr/>
          </p:nvSpPr>
          <p:spPr bwMode="auto">
            <a:xfrm flipH="1" flipV="1">
              <a:off x="6212" y="2976"/>
              <a:ext cx="2" cy="36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BO"/>
            </a:p>
          </p:txBody>
        </p:sp>
      </p:grpSp>
      <p:sp>
        <p:nvSpPr>
          <p:cNvPr id="12293" name="Rectangle 8"/>
          <p:cNvSpPr>
            <a:spLocks noChangeArrowheads="1"/>
          </p:cNvSpPr>
          <p:nvPr/>
        </p:nvSpPr>
        <p:spPr bwMode="auto">
          <a:xfrm>
            <a:off x="3933825" y="4826000"/>
            <a:ext cx="2860675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fr-FR" sz="180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El color depende tanto del tipo de código como de la misión o la acción</a:t>
            </a:r>
            <a:r>
              <a:rPr lang="fr-FR" altLang="fr-FR" sz="180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714"/>
          <p:cNvGrpSpPr>
            <a:grpSpLocks noChangeAspect="1"/>
          </p:cNvGrpSpPr>
          <p:nvPr/>
        </p:nvGrpSpPr>
        <p:grpSpPr bwMode="auto">
          <a:xfrm>
            <a:off x="1568450" y="1631950"/>
            <a:ext cx="1117600" cy="784225"/>
            <a:chOff x="1160" y="7104"/>
            <a:chExt cx="1759" cy="1234"/>
          </a:xfrm>
        </p:grpSpPr>
        <p:sp>
          <p:nvSpPr>
            <p:cNvPr id="13440" name="AutoShape 719"/>
            <p:cNvSpPr>
              <a:spLocks noChangeAspect="1" noChangeArrowheads="1" noTextEdit="1"/>
            </p:cNvSpPr>
            <p:nvPr/>
          </p:nvSpPr>
          <p:spPr bwMode="auto">
            <a:xfrm>
              <a:off x="1160" y="7104"/>
              <a:ext cx="1759" cy="1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grpSp>
          <p:nvGrpSpPr>
            <p:cNvPr id="13441" name="Group 716"/>
            <p:cNvGrpSpPr>
              <a:grpSpLocks/>
            </p:cNvGrpSpPr>
            <p:nvPr/>
          </p:nvGrpSpPr>
          <p:grpSpPr bwMode="auto">
            <a:xfrm>
              <a:off x="1160" y="7104"/>
              <a:ext cx="1704" cy="958"/>
              <a:chOff x="1746" y="2221"/>
              <a:chExt cx="540" cy="477"/>
            </a:xfrm>
          </p:grpSpPr>
          <p:sp>
            <p:nvSpPr>
              <p:cNvPr id="13443" name="Rectangle 718"/>
              <p:cNvSpPr>
                <a:spLocks noChangeArrowheads="1"/>
              </p:cNvSpPr>
              <p:nvPr/>
            </p:nvSpPr>
            <p:spPr bwMode="auto">
              <a:xfrm>
                <a:off x="1746" y="2387"/>
                <a:ext cx="540" cy="311"/>
              </a:xfrm>
              <a:prstGeom prst="rect">
                <a:avLst/>
              </a:prstGeom>
              <a:noFill/>
              <a:ln w="3175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13444" name="Line 717"/>
              <p:cNvSpPr>
                <a:spLocks noChangeShapeType="1"/>
              </p:cNvSpPr>
              <p:nvPr/>
            </p:nvSpPr>
            <p:spPr bwMode="auto">
              <a:xfrm flipH="1" flipV="1">
                <a:off x="2018" y="2221"/>
                <a:ext cx="0" cy="155"/>
              </a:xfrm>
              <a:prstGeom prst="line">
                <a:avLst/>
              </a:prstGeom>
              <a:noFill/>
              <a:ln w="3175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BO"/>
              </a:p>
            </p:txBody>
          </p:sp>
        </p:grpSp>
        <p:sp>
          <p:nvSpPr>
            <p:cNvPr id="13442" name="Text Box 715"/>
            <p:cNvSpPr txBox="1">
              <a:spLocks noChangeArrowheads="1"/>
            </p:cNvSpPr>
            <p:nvPr/>
          </p:nvSpPr>
          <p:spPr bwMode="auto">
            <a:xfrm>
              <a:off x="1570" y="7534"/>
              <a:ext cx="720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85954" tIns="42977" rIns="85954" bIns="42977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300">
                  <a:solidFill>
                    <a:srgbClr val="FF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B100</a:t>
              </a:r>
              <a:endParaRPr lang="fr-FR" altLang="fr-FR" sz="1800">
                <a:latin typeface="Arial" panose="020B060402020202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315" name="Group 708"/>
          <p:cNvGrpSpPr>
            <a:grpSpLocks noChangeAspect="1"/>
          </p:cNvGrpSpPr>
          <p:nvPr/>
        </p:nvGrpSpPr>
        <p:grpSpPr bwMode="auto">
          <a:xfrm>
            <a:off x="2863850" y="1631950"/>
            <a:ext cx="1104900" cy="806450"/>
            <a:chOff x="2308" y="2182"/>
            <a:chExt cx="8058" cy="6353"/>
          </a:xfrm>
        </p:grpSpPr>
        <p:sp>
          <p:nvSpPr>
            <p:cNvPr id="13435" name="AutoShape 713"/>
            <p:cNvSpPr>
              <a:spLocks noChangeAspect="1" noChangeArrowheads="1" noTextEdit="1"/>
            </p:cNvSpPr>
            <p:nvPr/>
          </p:nvSpPr>
          <p:spPr bwMode="auto">
            <a:xfrm>
              <a:off x="2308" y="2182"/>
              <a:ext cx="8058" cy="6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grpSp>
          <p:nvGrpSpPr>
            <p:cNvPr id="13436" name="Group 710"/>
            <p:cNvGrpSpPr>
              <a:grpSpLocks/>
            </p:cNvGrpSpPr>
            <p:nvPr/>
          </p:nvGrpSpPr>
          <p:grpSpPr bwMode="auto">
            <a:xfrm>
              <a:off x="2308" y="2182"/>
              <a:ext cx="8058" cy="4891"/>
              <a:chOff x="1746" y="2221"/>
              <a:chExt cx="540" cy="477"/>
            </a:xfrm>
          </p:grpSpPr>
          <p:sp>
            <p:nvSpPr>
              <p:cNvPr id="13438" name="Rectangle 712"/>
              <p:cNvSpPr>
                <a:spLocks noChangeArrowheads="1"/>
              </p:cNvSpPr>
              <p:nvPr/>
            </p:nvSpPr>
            <p:spPr bwMode="auto">
              <a:xfrm>
                <a:off x="1746" y="2387"/>
                <a:ext cx="540" cy="311"/>
              </a:xfrm>
              <a:prstGeom prst="rect">
                <a:avLst/>
              </a:prstGeom>
              <a:noFill/>
              <a:ln w="3175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13439" name="Line 711"/>
              <p:cNvSpPr>
                <a:spLocks noChangeShapeType="1"/>
              </p:cNvSpPr>
              <p:nvPr/>
            </p:nvSpPr>
            <p:spPr bwMode="auto">
              <a:xfrm flipH="1" flipV="1">
                <a:off x="2018" y="2221"/>
                <a:ext cx="0" cy="155"/>
              </a:xfrm>
              <a:prstGeom prst="line">
                <a:avLst/>
              </a:prstGeom>
              <a:noFill/>
              <a:ln w="3175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BO"/>
              </a:p>
            </p:txBody>
          </p:sp>
        </p:grpSp>
        <p:sp>
          <p:nvSpPr>
            <p:cNvPr id="13437" name="Text Box 709"/>
            <p:cNvSpPr txBox="1">
              <a:spLocks noChangeArrowheads="1"/>
            </p:cNvSpPr>
            <p:nvPr/>
          </p:nvSpPr>
          <p:spPr bwMode="auto">
            <a:xfrm>
              <a:off x="4810" y="3984"/>
              <a:ext cx="2813" cy="2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87782" tIns="43891" rIns="87782" bIns="43891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300">
                  <a:solidFill>
                    <a:srgbClr val="FF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C1</a:t>
              </a:r>
              <a:endParaRPr lang="fr-FR" altLang="fr-FR" sz="1800">
                <a:latin typeface="Arial" panose="020B060402020202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3316" name="AutoShape 707"/>
          <p:cNvSpPr>
            <a:spLocks noChangeAspect="1" noChangeArrowheads="1" noTextEdit="1"/>
          </p:cNvSpPr>
          <p:nvPr/>
        </p:nvSpPr>
        <p:spPr bwMode="auto">
          <a:xfrm>
            <a:off x="4087813" y="1704975"/>
            <a:ext cx="1117600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BO"/>
          </a:p>
        </p:txBody>
      </p:sp>
      <p:grpSp>
        <p:nvGrpSpPr>
          <p:cNvPr id="13317" name="Group 704"/>
          <p:cNvGrpSpPr>
            <a:grpSpLocks/>
          </p:cNvGrpSpPr>
          <p:nvPr/>
        </p:nvGrpSpPr>
        <p:grpSpPr bwMode="auto">
          <a:xfrm>
            <a:off x="4087813" y="1704975"/>
            <a:ext cx="1085850" cy="611188"/>
            <a:chOff x="1746" y="2221"/>
            <a:chExt cx="540" cy="477"/>
          </a:xfrm>
        </p:grpSpPr>
        <p:sp>
          <p:nvSpPr>
            <p:cNvPr id="13433" name="Rectangle 706"/>
            <p:cNvSpPr>
              <a:spLocks noChangeArrowheads="1"/>
            </p:cNvSpPr>
            <p:nvPr/>
          </p:nvSpPr>
          <p:spPr bwMode="auto">
            <a:xfrm>
              <a:off x="1746" y="2387"/>
              <a:ext cx="540" cy="311"/>
            </a:xfrm>
            <a:prstGeom prst="rect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13434" name="Line 705"/>
            <p:cNvSpPr>
              <a:spLocks noChangeShapeType="1"/>
            </p:cNvSpPr>
            <p:nvPr/>
          </p:nvSpPr>
          <p:spPr bwMode="auto">
            <a:xfrm flipH="1" flipV="1">
              <a:off x="2018" y="2221"/>
              <a:ext cx="0" cy="155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</p:grpSp>
      <p:sp>
        <p:nvSpPr>
          <p:cNvPr id="13318" name="Text Box 703"/>
          <p:cNvSpPr txBox="1">
            <a:spLocks noChangeArrowheads="1"/>
          </p:cNvSpPr>
          <p:nvPr/>
        </p:nvSpPr>
        <p:spPr bwMode="auto">
          <a:xfrm>
            <a:off x="4381500" y="2000250"/>
            <a:ext cx="49847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5954" tIns="42977" rIns="85954" bIns="42977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fr-FR" sz="1100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B300</a:t>
            </a:r>
            <a:endParaRPr lang="es-ES" altLang="fr-FR" sz="180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319" name="AutoShape 701"/>
          <p:cNvSpPr>
            <a:spLocks noChangeAspect="1" noChangeArrowheads="1" noTextEdit="1"/>
          </p:cNvSpPr>
          <p:nvPr/>
        </p:nvSpPr>
        <p:spPr bwMode="auto">
          <a:xfrm>
            <a:off x="5384800" y="1631950"/>
            <a:ext cx="1082675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BO"/>
          </a:p>
        </p:txBody>
      </p:sp>
      <p:grpSp>
        <p:nvGrpSpPr>
          <p:cNvPr id="13320" name="Group 698"/>
          <p:cNvGrpSpPr>
            <a:grpSpLocks/>
          </p:cNvGrpSpPr>
          <p:nvPr/>
        </p:nvGrpSpPr>
        <p:grpSpPr bwMode="auto">
          <a:xfrm>
            <a:off x="5384800" y="1631950"/>
            <a:ext cx="1073150" cy="604838"/>
            <a:chOff x="1746" y="2221"/>
            <a:chExt cx="540" cy="477"/>
          </a:xfrm>
        </p:grpSpPr>
        <p:sp>
          <p:nvSpPr>
            <p:cNvPr id="13431" name="Rectangle 700"/>
            <p:cNvSpPr>
              <a:spLocks noChangeArrowheads="1"/>
            </p:cNvSpPr>
            <p:nvPr/>
          </p:nvSpPr>
          <p:spPr bwMode="auto">
            <a:xfrm>
              <a:off x="1746" y="2387"/>
              <a:ext cx="540" cy="311"/>
            </a:xfrm>
            <a:prstGeom prst="rect">
              <a:avLst/>
            </a:prstGeom>
            <a:noFill/>
            <a:ln w="31750">
              <a:solidFill>
                <a:srgbClr val="0066FF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13432" name="Line 699"/>
            <p:cNvSpPr>
              <a:spLocks noChangeShapeType="1"/>
            </p:cNvSpPr>
            <p:nvPr/>
          </p:nvSpPr>
          <p:spPr bwMode="auto">
            <a:xfrm flipH="1" flipV="1">
              <a:off x="2018" y="2221"/>
              <a:ext cx="0" cy="155"/>
            </a:xfrm>
            <a:prstGeom prst="line">
              <a:avLst/>
            </a:prstGeom>
            <a:noFill/>
            <a:ln w="31750">
              <a:solidFill>
                <a:srgbClr val="0066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</p:grpSp>
      <p:sp>
        <p:nvSpPr>
          <p:cNvPr id="13321" name="Text Box 697"/>
          <p:cNvSpPr txBox="1">
            <a:spLocks noChangeArrowheads="1"/>
          </p:cNvSpPr>
          <p:nvPr/>
        </p:nvSpPr>
        <p:spPr bwMode="auto">
          <a:xfrm>
            <a:off x="5756275" y="1924050"/>
            <a:ext cx="420688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5039" tIns="42520" rIns="85039" bIns="42520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s-ES" altLang="fr-FR" sz="1100">
                <a:solidFill>
                  <a:srgbClr val="0066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E10</a:t>
            </a:r>
            <a:endParaRPr lang="es-ES" altLang="fr-FR" sz="180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322" name="AutoShape 695"/>
          <p:cNvSpPr>
            <a:spLocks noChangeAspect="1" noChangeArrowheads="1" noTextEdit="1"/>
          </p:cNvSpPr>
          <p:nvPr/>
        </p:nvSpPr>
        <p:spPr bwMode="auto">
          <a:xfrm>
            <a:off x="6608763" y="1704975"/>
            <a:ext cx="1060450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BO"/>
          </a:p>
        </p:txBody>
      </p:sp>
      <p:grpSp>
        <p:nvGrpSpPr>
          <p:cNvPr id="13323" name="Group 692"/>
          <p:cNvGrpSpPr>
            <a:grpSpLocks/>
          </p:cNvGrpSpPr>
          <p:nvPr/>
        </p:nvGrpSpPr>
        <p:grpSpPr bwMode="auto">
          <a:xfrm>
            <a:off x="6608763" y="1704975"/>
            <a:ext cx="1019175" cy="574675"/>
            <a:chOff x="1746" y="2221"/>
            <a:chExt cx="540" cy="477"/>
          </a:xfrm>
        </p:grpSpPr>
        <p:sp>
          <p:nvSpPr>
            <p:cNvPr id="13429" name="Rectangle 694"/>
            <p:cNvSpPr>
              <a:spLocks noChangeArrowheads="1"/>
            </p:cNvSpPr>
            <p:nvPr/>
          </p:nvSpPr>
          <p:spPr bwMode="auto">
            <a:xfrm>
              <a:off x="1746" y="2387"/>
              <a:ext cx="540" cy="311"/>
            </a:xfrm>
            <a:prstGeom prst="rect">
              <a:avLst/>
            </a:prstGeom>
            <a:noFill/>
            <a:ln w="31750">
              <a:solidFill>
                <a:srgbClr val="FF99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13430" name="Line 693"/>
            <p:cNvSpPr>
              <a:spLocks noChangeShapeType="1"/>
            </p:cNvSpPr>
            <p:nvPr/>
          </p:nvSpPr>
          <p:spPr bwMode="auto">
            <a:xfrm flipH="1" flipV="1">
              <a:off x="2018" y="2221"/>
              <a:ext cx="0" cy="155"/>
            </a:xfrm>
            <a:prstGeom prst="line">
              <a:avLst/>
            </a:prstGeom>
            <a:noFill/>
            <a:ln w="31750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</p:grpSp>
      <p:sp>
        <p:nvSpPr>
          <p:cNvPr id="13324" name="Text Box 691"/>
          <p:cNvSpPr txBox="1">
            <a:spLocks noChangeArrowheads="1"/>
          </p:cNvSpPr>
          <p:nvPr/>
        </p:nvSpPr>
        <p:spPr bwMode="auto">
          <a:xfrm>
            <a:off x="6940550" y="1982788"/>
            <a:ext cx="3159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382" tIns="40691" rIns="81382" bIns="40691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s-ES" altLang="fr-FR" sz="1000">
                <a:solidFill>
                  <a:srgbClr val="FF99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K1</a:t>
            </a:r>
            <a:endParaRPr lang="es-ES" altLang="fr-FR" sz="180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325" name="Rectangle 720"/>
          <p:cNvSpPr>
            <a:spLocks noChangeArrowheads="1"/>
          </p:cNvSpPr>
          <p:nvPr/>
        </p:nvSpPr>
        <p:spPr bwMode="auto">
          <a:xfrm>
            <a:off x="20638" y="18907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13326" name="Rectangle 724"/>
          <p:cNvSpPr>
            <a:spLocks noChangeArrowheads="1"/>
          </p:cNvSpPr>
          <p:nvPr/>
        </p:nvSpPr>
        <p:spPr bwMode="auto">
          <a:xfrm>
            <a:off x="0" y="32607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13327" name="Rectangle 726"/>
          <p:cNvSpPr>
            <a:spLocks noChangeArrowheads="1"/>
          </p:cNvSpPr>
          <p:nvPr/>
        </p:nvSpPr>
        <p:spPr bwMode="auto">
          <a:xfrm>
            <a:off x="-12700" y="458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13328" name="Rectangle 766"/>
          <p:cNvSpPr>
            <a:spLocks noChangeArrowheads="1"/>
          </p:cNvSpPr>
          <p:nvPr/>
        </p:nvSpPr>
        <p:spPr bwMode="auto">
          <a:xfrm>
            <a:off x="722313" y="3190875"/>
            <a:ext cx="126682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13329" name="Rectangle 769"/>
          <p:cNvSpPr>
            <a:spLocks noChangeArrowheads="1"/>
          </p:cNvSpPr>
          <p:nvPr/>
        </p:nvSpPr>
        <p:spPr bwMode="auto">
          <a:xfrm>
            <a:off x="722313" y="3190875"/>
            <a:ext cx="12731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13330" name="Rectangle 772"/>
          <p:cNvSpPr>
            <a:spLocks noChangeArrowheads="1"/>
          </p:cNvSpPr>
          <p:nvPr/>
        </p:nvSpPr>
        <p:spPr bwMode="auto">
          <a:xfrm>
            <a:off x="722313" y="3190875"/>
            <a:ext cx="126682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13331" name="Rectangle 775"/>
          <p:cNvSpPr>
            <a:spLocks noChangeArrowheads="1"/>
          </p:cNvSpPr>
          <p:nvPr/>
        </p:nvSpPr>
        <p:spPr bwMode="auto">
          <a:xfrm>
            <a:off x="722313" y="3190875"/>
            <a:ext cx="1239837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13332" name="Rectangle 778"/>
          <p:cNvSpPr>
            <a:spLocks noChangeArrowheads="1"/>
          </p:cNvSpPr>
          <p:nvPr/>
        </p:nvSpPr>
        <p:spPr bwMode="auto">
          <a:xfrm>
            <a:off x="722313" y="3190875"/>
            <a:ext cx="1211262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graphicFrame>
        <p:nvGraphicFramePr>
          <p:cNvPr id="16347" name="Group 987"/>
          <p:cNvGraphicFramePr>
            <a:graphicFrameLocks noGrp="1"/>
          </p:cNvGraphicFramePr>
          <p:nvPr/>
        </p:nvGraphicFramePr>
        <p:xfrm>
          <a:off x="1430338" y="1000125"/>
          <a:ext cx="6257925" cy="1422400"/>
        </p:xfrm>
        <a:graphic>
          <a:graphicData uri="http://schemas.openxmlformats.org/drawingml/2006/table">
            <a:tbl>
              <a:tblPr/>
              <a:tblGrid>
                <a:gridCol w="1266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3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6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9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12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39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Un autobomba ligero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ea typeface="Times New Roman" pitchFamily="18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Assistencia tecnica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ea typeface="Times New Roman" pitchFamily="18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Un autobomba pesado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ea typeface="Times New Roman" pitchFamily="18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Autoescalera que va a venir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ea typeface="Times New Roman" pitchFamily="18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Contenedor riesgo quimico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ea typeface="Times New Roman" pitchFamily="18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26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353" name="AutoShape 851"/>
          <p:cNvSpPr>
            <a:spLocks noChangeAspect="1" noChangeArrowheads="1" noTextEdit="1"/>
          </p:cNvSpPr>
          <p:nvPr/>
        </p:nvSpPr>
        <p:spPr bwMode="auto">
          <a:xfrm>
            <a:off x="2771775" y="3571875"/>
            <a:ext cx="1114425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BO"/>
          </a:p>
        </p:txBody>
      </p:sp>
      <p:grpSp>
        <p:nvGrpSpPr>
          <p:cNvPr id="13354" name="Group 848"/>
          <p:cNvGrpSpPr>
            <a:grpSpLocks/>
          </p:cNvGrpSpPr>
          <p:nvPr/>
        </p:nvGrpSpPr>
        <p:grpSpPr bwMode="auto">
          <a:xfrm>
            <a:off x="2771775" y="3571875"/>
            <a:ext cx="1114425" cy="627063"/>
            <a:chOff x="1746" y="2221"/>
            <a:chExt cx="540" cy="477"/>
          </a:xfrm>
        </p:grpSpPr>
        <p:sp>
          <p:nvSpPr>
            <p:cNvPr id="13427" name="Rectangle 850"/>
            <p:cNvSpPr>
              <a:spLocks noChangeArrowheads="1"/>
            </p:cNvSpPr>
            <p:nvPr/>
          </p:nvSpPr>
          <p:spPr bwMode="auto">
            <a:xfrm>
              <a:off x="1746" y="2387"/>
              <a:ext cx="540" cy="311"/>
            </a:xfrm>
            <a:prstGeom prst="rect">
              <a:avLst/>
            </a:prstGeom>
            <a:noFill/>
            <a:ln w="31750">
              <a:solidFill>
                <a:srgbClr val="0066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13428" name="Line 849"/>
            <p:cNvSpPr>
              <a:spLocks noChangeShapeType="1"/>
            </p:cNvSpPr>
            <p:nvPr/>
          </p:nvSpPr>
          <p:spPr bwMode="auto">
            <a:xfrm flipH="1" flipV="1">
              <a:off x="2018" y="2221"/>
              <a:ext cx="0" cy="155"/>
            </a:xfrm>
            <a:prstGeom prst="line">
              <a:avLst/>
            </a:prstGeom>
            <a:noFill/>
            <a:ln w="31750">
              <a:solidFill>
                <a:srgbClr val="00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</p:grpSp>
      <p:sp>
        <p:nvSpPr>
          <p:cNvPr id="13355" name="Text Box 847"/>
          <p:cNvSpPr txBox="1">
            <a:spLocks noChangeArrowheads="1"/>
          </p:cNvSpPr>
          <p:nvPr/>
        </p:nvSpPr>
        <p:spPr bwMode="auto">
          <a:xfrm>
            <a:off x="3059113" y="3875088"/>
            <a:ext cx="5048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8697" tIns="44348" rIns="88697" bIns="44348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s-ES" altLang="fr-FR" sz="1100">
                <a:solidFill>
                  <a:srgbClr val="0066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B301</a:t>
            </a:r>
            <a:endParaRPr lang="es-ES" altLang="fr-FR" sz="180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356" name="AutoShape 845"/>
          <p:cNvSpPr>
            <a:spLocks noChangeAspect="1" noChangeArrowheads="1" noTextEdit="1"/>
          </p:cNvSpPr>
          <p:nvPr/>
        </p:nvSpPr>
        <p:spPr bwMode="auto">
          <a:xfrm>
            <a:off x="4572000" y="3498850"/>
            <a:ext cx="1150938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BO"/>
          </a:p>
        </p:txBody>
      </p:sp>
      <p:grpSp>
        <p:nvGrpSpPr>
          <p:cNvPr id="13357" name="Group 842"/>
          <p:cNvGrpSpPr>
            <a:grpSpLocks/>
          </p:cNvGrpSpPr>
          <p:nvPr/>
        </p:nvGrpSpPr>
        <p:grpSpPr bwMode="auto">
          <a:xfrm>
            <a:off x="4572000" y="3498850"/>
            <a:ext cx="1150938" cy="649288"/>
            <a:chOff x="1746" y="2221"/>
            <a:chExt cx="540" cy="477"/>
          </a:xfrm>
        </p:grpSpPr>
        <p:sp>
          <p:nvSpPr>
            <p:cNvPr id="13425" name="Rectangle 844"/>
            <p:cNvSpPr>
              <a:spLocks noChangeArrowheads="1"/>
            </p:cNvSpPr>
            <p:nvPr/>
          </p:nvSpPr>
          <p:spPr bwMode="auto">
            <a:xfrm>
              <a:off x="1746" y="2387"/>
              <a:ext cx="540" cy="311"/>
            </a:xfrm>
            <a:prstGeom prst="rect">
              <a:avLst/>
            </a:prstGeom>
            <a:noFill/>
            <a:ln w="31750">
              <a:solidFill>
                <a:srgbClr val="00CC00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13426" name="Line 843"/>
            <p:cNvSpPr>
              <a:spLocks noChangeShapeType="1"/>
            </p:cNvSpPr>
            <p:nvPr/>
          </p:nvSpPr>
          <p:spPr bwMode="auto">
            <a:xfrm flipH="1" flipV="1">
              <a:off x="2018" y="2221"/>
              <a:ext cx="0" cy="155"/>
            </a:xfrm>
            <a:prstGeom prst="line">
              <a:avLst/>
            </a:prstGeom>
            <a:noFill/>
            <a:ln w="31750">
              <a:solidFill>
                <a:srgbClr val="00CC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</p:grpSp>
      <p:sp>
        <p:nvSpPr>
          <p:cNvPr id="13358" name="Text Box 841"/>
          <p:cNvSpPr txBox="1">
            <a:spLocks noChangeArrowheads="1"/>
          </p:cNvSpPr>
          <p:nvPr/>
        </p:nvSpPr>
        <p:spPr bwMode="auto">
          <a:xfrm>
            <a:off x="4897438" y="3811588"/>
            <a:ext cx="538162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s-ES" altLang="fr-FR" sz="1200">
                <a:solidFill>
                  <a:srgbClr val="00CC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B302</a:t>
            </a:r>
            <a:endParaRPr lang="es-ES" altLang="fr-FR" sz="180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348" name="Group 988"/>
          <p:cNvGraphicFramePr>
            <a:graphicFrameLocks noGrp="1"/>
          </p:cNvGraphicFramePr>
          <p:nvPr/>
        </p:nvGraphicFramePr>
        <p:xfrm>
          <a:off x="2555875" y="2995613"/>
          <a:ext cx="3714750" cy="1290637"/>
        </p:xfrm>
        <a:graphic>
          <a:graphicData uri="http://schemas.openxmlformats.org/drawingml/2006/table">
            <a:tbl>
              <a:tblPr/>
              <a:tblGrid>
                <a:gridCol w="1762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52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4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Una bomba pesada que hace de  </a:t>
                      </a:r>
                      <a:r>
                        <a:rPr kumimoji="0" lang="es-E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FF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NODRIZA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ea typeface="Times New Roman" pitchFamily="18" charset="0"/>
                        <a:cs typeface="Calibri Light" panose="020F0302020204030204" pitchFamily="34" charset="0"/>
                      </a:endParaRPr>
                    </a:p>
                  </a:txBody>
                  <a:tcPr marT="45743" marB="4574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Una bomba pesada que </a:t>
                      </a:r>
                      <a:r>
                        <a:rPr kumimoji="0" lang="es-E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hara</a:t>
                      </a: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kumimoji="0" lang="es-E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evacuación </a:t>
                      </a: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cuando llegue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ea typeface="Times New Roman" pitchFamily="18" charset="0"/>
                        <a:cs typeface="Calibri Light" panose="020F0302020204030204" pitchFamily="34" charset="0"/>
                      </a:endParaRPr>
                    </a:p>
                  </a:txBody>
                  <a:tcPr marT="45743" marB="4574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42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T="45743" marB="4574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T="45743" marB="4574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3370" name="Group 908"/>
          <p:cNvGrpSpPr>
            <a:grpSpLocks noChangeAspect="1"/>
          </p:cNvGrpSpPr>
          <p:nvPr/>
        </p:nvGrpSpPr>
        <p:grpSpPr bwMode="auto">
          <a:xfrm>
            <a:off x="1403350" y="5732463"/>
            <a:ext cx="914400" cy="755650"/>
            <a:chOff x="2308" y="10169"/>
            <a:chExt cx="6400" cy="5707"/>
          </a:xfrm>
        </p:grpSpPr>
        <p:sp>
          <p:nvSpPr>
            <p:cNvPr id="13420" name="AutoShape 913"/>
            <p:cNvSpPr>
              <a:spLocks noChangeAspect="1" noChangeArrowheads="1" noTextEdit="1"/>
            </p:cNvSpPr>
            <p:nvPr/>
          </p:nvSpPr>
          <p:spPr bwMode="auto">
            <a:xfrm>
              <a:off x="2308" y="10169"/>
              <a:ext cx="6400" cy="57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grpSp>
          <p:nvGrpSpPr>
            <p:cNvPr id="13421" name="Group 910"/>
            <p:cNvGrpSpPr>
              <a:grpSpLocks/>
            </p:cNvGrpSpPr>
            <p:nvPr/>
          </p:nvGrpSpPr>
          <p:grpSpPr bwMode="auto">
            <a:xfrm>
              <a:off x="2308" y="10169"/>
              <a:ext cx="5600" cy="4901"/>
              <a:chOff x="1746" y="2221"/>
              <a:chExt cx="540" cy="477"/>
            </a:xfrm>
          </p:grpSpPr>
          <p:sp>
            <p:nvSpPr>
              <p:cNvPr id="13423" name="Rectangle 912"/>
              <p:cNvSpPr>
                <a:spLocks noChangeArrowheads="1"/>
              </p:cNvSpPr>
              <p:nvPr/>
            </p:nvSpPr>
            <p:spPr bwMode="auto">
              <a:xfrm>
                <a:off x="1746" y="2387"/>
                <a:ext cx="540" cy="311"/>
              </a:xfrm>
              <a:prstGeom prst="rect">
                <a:avLst/>
              </a:prstGeom>
              <a:noFill/>
              <a:ln w="31750">
                <a:solidFill>
                  <a:srgbClr val="000000"/>
                </a:solidFill>
                <a:prstDash val="sysDot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13424" name="Line 911"/>
              <p:cNvSpPr>
                <a:spLocks noChangeShapeType="1"/>
              </p:cNvSpPr>
              <p:nvPr/>
            </p:nvSpPr>
            <p:spPr bwMode="auto">
              <a:xfrm flipH="1" flipV="1">
                <a:off x="2018" y="2221"/>
                <a:ext cx="0" cy="155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BO"/>
              </a:p>
            </p:txBody>
          </p:sp>
        </p:grpSp>
        <p:sp>
          <p:nvSpPr>
            <p:cNvPr id="13422" name="Text Box 909"/>
            <p:cNvSpPr txBox="1">
              <a:spLocks noChangeArrowheads="1"/>
            </p:cNvSpPr>
            <p:nvPr/>
          </p:nvSpPr>
          <p:spPr bwMode="auto">
            <a:xfrm>
              <a:off x="2397" y="12531"/>
              <a:ext cx="5500" cy="2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120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POLICIA</a:t>
              </a:r>
              <a:endParaRPr lang="es-ES" altLang="fr-FR" sz="1800">
                <a:latin typeface="Arial" panose="020B060402020202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371" name="Group 902"/>
          <p:cNvGrpSpPr>
            <a:grpSpLocks noChangeAspect="1"/>
          </p:cNvGrpSpPr>
          <p:nvPr/>
        </p:nvGrpSpPr>
        <p:grpSpPr bwMode="auto">
          <a:xfrm>
            <a:off x="2916238" y="5803900"/>
            <a:ext cx="515937" cy="730250"/>
            <a:chOff x="2308" y="10169"/>
            <a:chExt cx="3613" cy="5525"/>
          </a:xfrm>
        </p:grpSpPr>
        <p:sp>
          <p:nvSpPr>
            <p:cNvPr id="13415" name="AutoShape 907"/>
            <p:cNvSpPr>
              <a:spLocks noChangeAspect="1" noChangeArrowheads="1" noTextEdit="1"/>
            </p:cNvSpPr>
            <p:nvPr/>
          </p:nvSpPr>
          <p:spPr bwMode="auto">
            <a:xfrm>
              <a:off x="2308" y="10169"/>
              <a:ext cx="3613" cy="5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grpSp>
          <p:nvGrpSpPr>
            <p:cNvPr id="13416" name="Group 904"/>
            <p:cNvGrpSpPr>
              <a:grpSpLocks/>
            </p:cNvGrpSpPr>
            <p:nvPr/>
          </p:nvGrpSpPr>
          <p:grpSpPr bwMode="auto">
            <a:xfrm>
              <a:off x="2308" y="10169"/>
              <a:ext cx="3520" cy="4896"/>
              <a:chOff x="1746" y="2221"/>
              <a:chExt cx="540" cy="477"/>
            </a:xfrm>
          </p:grpSpPr>
          <p:sp>
            <p:nvSpPr>
              <p:cNvPr id="13418" name="Rectangle 906"/>
              <p:cNvSpPr>
                <a:spLocks noChangeArrowheads="1"/>
              </p:cNvSpPr>
              <p:nvPr/>
            </p:nvSpPr>
            <p:spPr bwMode="auto">
              <a:xfrm>
                <a:off x="1746" y="2387"/>
                <a:ext cx="540" cy="311"/>
              </a:xfrm>
              <a:prstGeom prst="rect">
                <a:avLst/>
              </a:prstGeom>
              <a:noFill/>
              <a:ln w="31750">
                <a:solidFill>
                  <a:srgbClr val="00CC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13419" name="Line 905"/>
              <p:cNvSpPr>
                <a:spLocks noChangeShapeType="1"/>
              </p:cNvSpPr>
              <p:nvPr/>
            </p:nvSpPr>
            <p:spPr bwMode="auto">
              <a:xfrm flipH="1" flipV="1">
                <a:off x="2018" y="2221"/>
                <a:ext cx="0" cy="155"/>
              </a:xfrm>
              <a:prstGeom prst="line">
                <a:avLst/>
              </a:prstGeom>
              <a:noFill/>
              <a:ln w="31750">
                <a:solidFill>
                  <a:srgbClr val="00CC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BO"/>
              </a:p>
            </p:txBody>
          </p:sp>
        </p:grpSp>
        <p:sp>
          <p:nvSpPr>
            <p:cNvPr id="13417" name="Text Box 903"/>
            <p:cNvSpPr txBox="1">
              <a:spLocks noChangeArrowheads="1"/>
            </p:cNvSpPr>
            <p:nvPr/>
          </p:nvSpPr>
          <p:spPr bwMode="auto">
            <a:xfrm>
              <a:off x="2308" y="12355"/>
              <a:ext cx="3602" cy="2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1200">
                  <a:solidFill>
                    <a:srgbClr val="00CC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AMB</a:t>
              </a:r>
              <a:endParaRPr lang="es-ES" altLang="fr-FR" sz="1800">
                <a:latin typeface="Arial" panose="020B060402020202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372" name="Group 896"/>
          <p:cNvGrpSpPr>
            <a:grpSpLocks noChangeAspect="1"/>
          </p:cNvGrpSpPr>
          <p:nvPr/>
        </p:nvGrpSpPr>
        <p:grpSpPr bwMode="auto">
          <a:xfrm>
            <a:off x="4067175" y="5732463"/>
            <a:ext cx="731838" cy="755650"/>
            <a:chOff x="5446" y="13188"/>
            <a:chExt cx="1152" cy="1189"/>
          </a:xfrm>
        </p:grpSpPr>
        <p:sp>
          <p:nvSpPr>
            <p:cNvPr id="13410" name="AutoShape 901"/>
            <p:cNvSpPr>
              <a:spLocks noChangeAspect="1" noChangeArrowheads="1" noTextEdit="1"/>
            </p:cNvSpPr>
            <p:nvPr/>
          </p:nvSpPr>
          <p:spPr bwMode="auto">
            <a:xfrm>
              <a:off x="5446" y="13188"/>
              <a:ext cx="1152" cy="11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grpSp>
          <p:nvGrpSpPr>
            <p:cNvPr id="13411" name="Group 898"/>
            <p:cNvGrpSpPr>
              <a:grpSpLocks/>
            </p:cNvGrpSpPr>
            <p:nvPr/>
          </p:nvGrpSpPr>
          <p:grpSpPr bwMode="auto">
            <a:xfrm>
              <a:off x="5446" y="13188"/>
              <a:ext cx="1152" cy="1021"/>
              <a:chOff x="1746" y="2221"/>
              <a:chExt cx="540" cy="477"/>
            </a:xfrm>
          </p:grpSpPr>
          <p:sp>
            <p:nvSpPr>
              <p:cNvPr id="13413" name="Rectangle 900"/>
              <p:cNvSpPr>
                <a:spLocks noChangeArrowheads="1"/>
              </p:cNvSpPr>
              <p:nvPr/>
            </p:nvSpPr>
            <p:spPr bwMode="auto">
              <a:xfrm>
                <a:off x="1746" y="2387"/>
                <a:ext cx="540" cy="311"/>
              </a:xfrm>
              <a:prstGeom prst="rect">
                <a:avLst/>
              </a:prstGeom>
              <a:noFill/>
              <a:ln w="3175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13414" name="Line 899"/>
              <p:cNvSpPr>
                <a:spLocks noChangeShapeType="1"/>
              </p:cNvSpPr>
              <p:nvPr/>
            </p:nvSpPr>
            <p:spPr bwMode="auto">
              <a:xfrm flipH="1" flipV="1">
                <a:off x="2018" y="2221"/>
                <a:ext cx="0" cy="155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BO"/>
              </a:p>
            </p:txBody>
          </p:sp>
        </p:grpSp>
        <p:sp>
          <p:nvSpPr>
            <p:cNvPr id="13412" name="Text Box 897"/>
            <p:cNvSpPr txBox="1">
              <a:spLocks noChangeArrowheads="1"/>
            </p:cNvSpPr>
            <p:nvPr/>
          </p:nvSpPr>
          <p:spPr bwMode="auto">
            <a:xfrm>
              <a:off x="5544" y="13681"/>
              <a:ext cx="963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120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GRUA</a:t>
              </a:r>
              <a:endParaRPr lang="es-ES" altLang="fr-FR" sz="1800">
                <a:latin typeface="Arial" panose="020B060402020202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373" name="Group 890"/>
          <p:cNvGrpSpPr>
            <a:grpSpLocks noChangeAspect="1"/>
          </p:cNvGrpSpPr>
          <p:nvPr/>
        </p:nvGrpSpPr>
        <p:grpSpPr bwMode="auto">
          <a:xfrm>
            <a:off x="5219700" y="5803900"/>
            <a:ext cx="1008063" cy="730250"/>
            <a:chOff x="2308" y="10169"/>
            <a:chExt cx="7058" cy="5525"/>
          </a:xfrm>
        </p:grpSpPr>
        <p:sp>
          <p:nvSpPr>
            <p:cNvPr id="13405" name="AutoShape 895"/>
            <p:cNvSpPr>
              <a:spLocks noChangeAspect="1" noChangeArrowheads="1" noTextEdit="1"/>
            </p:cNvSpPr>
            <p:nvPr/>
          </p:nvSpPr>
          <p:spPr bwMode="auto">
            <a:xfrm>
              <a:off x="2308" y="10169"/>
              <a:ext cx="7058" cy="5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grpSp>
          <p:nvGrpSpPr>
            <p:cNvPr id="13406" name="Group 892"/>
            <p:cNvGrpSpPr>
              <a:grpSpLocks/>
            </p:cNvGrpSpPr>
            <p:nvPr/>
          </p:nvGrpSpPr>
          <p:grpSpPr bwMode="auto">
            <a:xfrm>
              <a:off x="2308" y="10169"/>
              <a:ext cx="7058" cy="4896"/>
              <a:chOff x="1746" y="2221"/>
              <a:chExt cx="540" cy="477"/>
            </a:xfrm>
          </p:grpSpPr>
          <p:sp>
            <p:nvSpPr>
              <p:cNvPr id="13408" name="Rectangle 894"/>
              <p:cNvSpPr>
                <a:spLocks noChangeArrowheads="1"/>
              </p:cNvSpPr>
              <p:nvPr/>
            </p:nvSpPr>
            <p:spPr bwMode="auto">
              <a:xfrm>
                <a:off x="1746" y="2387"/>
                <a:ext cx="540" cy="311"/>
              </a:xfrm>
              <a:prstGeom prst="rect">
                <a:avLst/>
              </a:prstGeom>
              <a:noFill/>
              <a:ln w="31750">
                <a:solidFill>
                  <a:srgbClr val="00CC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13409" name="Line 893"/>
              <p:cNvSpPr>
                <a:spLocks noChangeShapeType="1"/>
              </p:cNvSpPr>
              <p:nvPr/>
            </p:nvSpPr>
            <p:spPr bwMode="auto">
              <a:xfrm flipH="1" flipV="1">
                <a:off x="2018" y="2221"/>
                <a:ext cx="0" cy="155"/>
              </a:xfrm>
              <a:prstGeom prst="line">
                <a:avLst/>
              </a:prstGeom>
              <a:noFill/>
              <a:ln w="31750">
                <a:solidFill>
                  <a:srgbClr val="00CC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BO"/>
              </a:p>
            </p:txBody>
          </p:sp>
        </p:grpSp>
        <p:sp>
          <p:nvSpPr>
            <p:cNvPr id="13407" name="Text Box 891"/>
            <p:cNvSpPr txBox="1">
              <a:spLocks noChangeArrowheads="1"/>
            </p:cNvSpPr>
            <p:nvPr/>
          </p:nvSpPr>
          <p:spPr bwMode="auto">
            <a:xfrm>
              <a:off x="2308" y="12355"/>
              <a:ext cx="6447" cy="2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1200">
                  <a:solidFill>
                    <a:srgbClr val="00CC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AUTOBUS</a:t>
              </a:r>
              <a:endParaRPr lang="es-ES" altLang="fr-FR" sz="1800">
                <a:latin typeface="Arial" panose="020B060402020202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374" name="Group 884"/>
          <p:cNvGrpSpPr>
            <a:grpSpLocks noChangeAspect="1"/>
          </p:cNvGrpSpPr>
          <p:nvPr/>
        </p:nvGrpSpPr>
        <p:grpSpPr bwMode="auto">
          <a:xfrm>
            <a:off x="6443663" y="5732463"/>
            <a:ext cx="1008062" cy="730250"/>
            <a:chOff x="2308" y="10169"/>
            <a:chExt cx="7058" cy="5525"/>
          </a:xfrm>
        </p:grpSpPr>
        <p:sp>
          <p:nvSpPr>
            <p:cNvPr id="13400" name="AutoShape 889"/>
            <p:cNvSpPr>
              <a:spLocks noChangeAspect="1" noChangeArrowheads="1" noTextEdit="1"/>
            </p:cNvSpPr>
            <p:nvPr/>
          </p:nvSpPr>
          <p:spPr bwMode="auto">
            <a:xfrm>
              <a:off x="2308" y="10169"/>
              <a:ext cx="7058" cy="5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grpSp>
          <p:nvGrpSpPr>
            <p:cNvPr id="13401" name="Group 886"/>
            <p:cNvGrpSpPr>
              <a:grpSpLocks/>
            </p:cNvGrpSpPr>
            <p:nvPr/>
          </p:nvGrpSpPr>
          <p:grpSpPr bwMode="auto">
            <a:xfrm>
              <a:off x="2308" y="10169"/>
              <a:ext cx="7058" cy="4896"/>
              <a:chOff x="1746" y="2221"/>
              <a:chExt cx="540" cy="477"/>
            </a:xfrm>
          </p:grpSpPr>
          <p:sp>
            <p:nvSpPr>
              <p:cNvPr id="13403" name="Rectangle 888"/>
              <p:cNvSpPr>
                <a:spLocks noChangeArrowheads="1"/>
              </p:cNvSpPr>
              <p:nvPr/>
            </p:nvSpPr>
            <p:spPr bwMode="auto">
              <a:xfrm>
                <a:off x="1746" y="2387"/>
                <a:ext cx="540" cy="311"/>
              </a:xfrm>
              <a:prstGeom prst="rect">
                <a:avLst/>
              </a:prstGeom>
              <a:noFill/>
              <a:ln w="3175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13404" name="Line 887"/>
              <p:cNvSpPr>
                <a:spLocks noChangeShapeType="1"/>
              </p:cNvSpPr>
              <p:nvPr/>
            </p:nvSpPr>
            <p:spPr bwMode="auto">
              <a:xfrm flipH="1" flipV="1">
                <a:off x="2018" y="2221"/>
                <a:ext cx="0" cy="155"/>
              </a:xfrm>
              <a:prstGeom prst="line">
                <a:avLst/>
              </a:prstGeom>
              <a:noFill/>
              <a:ln w="3175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BO"/>
              </a:p>
            </p:txBody>
          </p:sp>
        </p:grpSp>
        <p:sp>
          <p:nvSpPr>
            <p:cNvPr id="13402" name="Text Box 885"/>
            <p:cNvSpPr txBox="1">
              <a:spLocks noChangeArrowheads="1"/>
            </p:cNvSpPr>
            <p:nvPr/>
          </p:nvSpPr>
          <p:spPr bwMode="auto">
            <a:xfrm>
              <a:off x="2308" y="12355"/>
              <a:ext cx="6447" cy="2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1200">
                  <a:solidFill>
                    <a:srgbClr val="FF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AUTOBUS</a:t>
              </a:r>
              <a:endParaRPr lang="es-ES" altLang="fr-FR" sz="1800">
                <a:latin typeface="Arial" panose="020B060402020202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3375" name="Rectangle 919"/>
          <p:cNvSpPr>
            <a:spLocks noChangeArrowheads="1"/>
          </p:cNvSpPr>
          <p:nvPr/>
        </p:nvSpPr>
        <p:spPr bwMode="auto">
          <a:xfrm>
            <a:off x="722313" y="3267075"/>
            <a:ext cx="126682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13376" name="Rectangle 922"/>
          <p:cNvSpPr>
            <a:spLocks noChangeArrowheads="1"/>
          </p:cNvSpPr>
          <p:nvPr/>
        </p:nvSpPr>
        <p:spPr bwMode="auto">
          <a:xfrm>
            <a:off x="722313" y="3267075"/>
            <a:ext cx="12731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13377" name="Rectangle 925"/>
          <p:cNvSpPr>
            <a:spLocks noChangeArrowheads="1"/>
          </p:cNvSpPr>
          <p:nvPr/>
        </p:nvSpPr>
        <p:spPr bwMode="auto">
          <a:xfrm>
            <a:off x="722313" y="3267075"/>
            <a:ext cx="126682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13378" name="Rectangle 928"/>
          <p:cNvSpPr>
            <a:spLocks noChangeArrowheads="1"/>
          </p:cNvSpPr>
          <p:nvPr/>
        </p:nvSpPr>
        <p:spPr bwMode="auto">
          <a:xfrm>
            <a:off x="722313" y="3267075"/>
            <a:ext cx="1239837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13379" name="Rectangle 931"/>
          <p:cNvSpPr>
            <a:spLocks noChangeArrowheads="1"/>
          </p:cNvSpPr>
          <p:nvPr/>
        </p:nvSpPr>
        <p:spPr bwMode="auto">
          <a:xfrm>
            <a:off x="722313" y="3267075"/>
            <a:ext cx="1211262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graphicFrame>
        <p:nvGraphicFramePr>
          <p:cNvPr id="16346" name="Group 986"/>
          <p:cNvGraphicFramePr>
            <a:graphicFrameLocks noGrp="1"/>
          </p:cNvGraphicFramePr>
          <p:nvPr/>
        </p:nvGraphicFramePr>
        <p:xfrm>
          <a:off x="1331913" y="5084763"/>
          <a:ext cx="6257925" cy="1511300"/>
        </p:xfrm>
        <a:graphic>
          <a:graphicData uri="http://schemas.openxmlformats.org/drawingml/2006/table">
            <a:tbl>
              <a:tblPr/>
              <a:tblGrid>
                <a:gridCol w="1266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3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6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9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12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22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Policía que va ha llegar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ea typeface="Times New Roman" pitchFamily="18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Ambulancia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ea typeface="Times New Roman" pitchFamily="18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Grúa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ea typeface="Times New Roman" pitchFamily="18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Autobús hace</a:t>
                      </a: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 evacuación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ea typeface="Times New Roman" pitchFamily="18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Autobús hace </a:t>
                      </a: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relevo de bomberos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ea typeface="Times New Roman" pitchFamily="18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9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5"/>
          <p:cNvSpPr>
            <a:spLocks noChangeArrowheads="1"/>
          </p:cNvSpPr>
          <p:nvPr/>
        </p:nvSpPr>
        <p:spPr bwMode="auto">
          <a:xfrm>
            <a:off x="1146175" y="3260725"/>
            <a:ext cx="126682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14339" name="Rectangle 28"/>
          <p:cNvSpPr>
            <a:spLocks noChangeArrowheads="1"/>
          </p:cNvSpPr>
          <p:nvPr/>
        </p:nvSpPr>
        <p:spPr bwMode="auto">
          <a:xfrm>
            <a:off x="1146175" y="3260725"/>
            <a:ext cx="144462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14340" name="Rectangle 31"/>
          <p:cNvSpPr>
            <a:spLocks noChangeArrowheads="1"/>
          </p:cNvSpPr>
          <p:nvPr/>
        </p:nvSpPr>
        <p:spPr bwMode="auto">
          <a:xfrm>
            <a:off x="1146175" y="3260725"/>
            <a:ext cx="177323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14341" name="Rectangle 82"/>
          <p:cNvSpPr>
            <a:spLocks noChangeArrowheads="1"/>
          </p:cNvSpPr>
          <p:nvPr/>
        </p:nvSpPr>
        <p:spPr bwMode="auto">
          <a:xfrm>
            <a:off x="909638" y="3357563"/>
            <a:ext cx="1598612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14342" name="Rectangle 85"/>
          <p:cNvSpPr>
            <a:spLocks noChangeArrowheads="1"/>
          </p:cNvSpPr>
          <p:nvPr/>
        </p:nvSpPr>
        <p:spPr bwMode="auto">
          <a:xfrm>
            <a:off x="909638" y="3357563"/>
            <a:ext cx="1760537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14343" name="Rectangle 88"/>
          <p:cNvSpPr>
            <a:spLocks noChangeArrowheads="1"/>
          </p:cNvSpPr>
          <p:nvPr/>
        </p:nvSpPr>
        <p:spPr bwMode="auto">
          <a:xfrm>
            <a:off x="909638" y="3357563"/>
            <a:ext cx="20701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3" name="Ellipse 2"/>
          <p:cNvSpPr/>
          <p:nvPr/>
        </p:nvSpPr>
        <p:spPr>
          <a:xfrm>
            <a:off x="4071938" y="5102225"/>
            <a:ext cx="647700" cy="635000"/>
          </a:xfrm>
          <a:prstGeom prst="ellipse">
            <a:avLst/>
          </a:prstGeom>
          <a:noFill/>
          <a:ln w="38100">
            <a:solidFill>
              <a:srgbClr val="9D33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cxnSp>
        <p:nvCxnSpPr>
          <p:cNvPr id="5" name="Connecteur droit avec flèche 4"/>
          <p:cNvCxnSpPr/>
          <p:nvPr/>
        </p:nvCxnSpPr>
        <p:spPr>
          <a:xfrm>
            <a:off x="3711575" y="5448300"/>
            <a:ext cx="1368425" cy="0"/>
          </a:xfrm>
          <a:prstGeom prst="straightConnector1">
            <a:avLst/>
          </a:prstGeom>
          <a:ln w="28575">
            <a:solidFill>
              <a:srgbClr val="9D33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6" name="ZoneTexte 9"/>
          <p:cNvSpPr txBox="1">
            <a:spLocks noChangeArrowheads="1"/>
          </p:cNvSpPr>
          <p:nvPr/>
        </p:nvSpPr>
        <p:spPr bwMode="auto">
          <a:xfrm>
            <a:off x="3711575" y="5853113"/>
            <a:ext cx="13684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>
                <a:latin typeface="Arial" panose="020B0604020202020204" pitchFamily="34" charset="0"/>
              </a:rPr>
              <a:t>Punto de        transito</a:t>
            </a:r>
          </a:p>
        </p:txBody>
      </p:sp>
      <p:sp>
        <p:nvSpPr>
          <p:cNvPr id="2" name="Rectángulo 1"/>
          <p:cNvSpPr/>
          <p:nvPr/>
        </p:nvSpPr>
        <p:spPr>
          <a:xfrm>
            <a:off x="1377950" y="1549400"/>
            <a:ext cx="1100138" cy="792163"/>
          </a:xfrm>
          <a:prstGeom prst="rect">
            <a:avLst/>
          </a:prstGeom>
          <a:solidFill>
            <a:srgbClr val="FF99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BO" sz="4400" dirty="0">
                <a:solidFill>
                  <a:schemeClr val="tx1"/>
                </a:solidFill>
              </a:rPr>
              <a:t>PC</a:t>
            </a:r>
          </a:p>
        </p:txBody>
      </p:sp>
      <p:sp>
        <p:nvSpPr>
          <p:cNvPr id="28" name="Rectángulo 27"/>
          <p:cNvSpPr/>
          <p:nvPr/>
        </p:nvSpPr>
        <p:spPr>
          <a:xfrm>
            <a:off x="4946650" y="1573213"/>
            <a:ext cx="1460500" cy="79216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BO" sz="4400" dirty="0">
                <a:solidFill>
                  <a:schemeClr val="tx1"/>
                </a:solidFill>
              </a:rPr>
              <a:t>COE</a:t>
            </a:r>
          </a:p>
        </p:txBody>
      </p:sp>
      <p:sp>
        <p:nvSpPr>
          <p:cNvPr id="4" name="Elipse 3"/>
          <p:cNvSpPr/>
          <p:nvPr/>
        </p:nvSpPr>
        <p:spPr>
          <a:xfrm>
            <a:off x="4716463" y="2781300"/>
            <a:ext cx="1800225" cy="1800225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BO" sz="4000" dirty="0">
                <a:solidFill>
                  <a:schemeClr val="tx1"/>
                </a:solidFill>
              </a:rPr>
              <a:t>ACV</a:t>
            </a:r>
          </a:p>
        </p:txBody>
      </p:sp>
      <p:sp>
        <p:nvSpPr>
          <p:cNvPr id="30" name="Elipse 29"/>
          <p:cNvSpPr/>
          <p:nvPr/>
        </p:nvSpPr>
        <p:spPr>
          <a:xfrm>
            <a:off x="1301750" y="2846388"/>
            <a:ext cx="1800225" cy="1800225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BO" sz="7200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14351" name="ZoneTexte 9"/>
          <p:cNvSpPr txBox="1">
            <a:spLocks noChangeArrowheads="1"/>
          </p:cNvSpPr>
          <p:nvPr/>
        </p:nvSpPr>
        <p:spPr bwMode="auto">
          <a:xfrm>
            <a:off x="2478088" y="1646238"/>
            <a:ext cx="13684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>
                <a:latin typeface="Arial" panose="020B0604020202020204" pitchFamily="34" charset="0"/>
              </a:rPr>
              <a:t>Puesto de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>
                <a:latin typeface="Arial" panose="020B0604020202020204" pitchFamily="34" charset="0"/>
              </a:rPr>
              <a:t>Comando</a:t>
            </a:r>
          </a:p>
        </p:txBody>
      </p:sp>
      <p:sp>
        <p:nvSpPr>
          <p:cNvPr id="14352" name="ZoneTexte 9"/>
          <p:cNvSpPr txBox="1">
            <a:spLocks noChangeArrowheads="1"/>
          </p:cNvSpPr>
          <p:nvPr/>
        </p:nvSpPr>
        <p:spPr bwMode="auto">
          <a:xfrm>
            <a:off x="6407150" y="1441450"/>
            <a:ext cx="21971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>
                <a:latin typeface="Arial" panose="020B0604020202020204" pitchFamily="34" charset="0"/>
              </a:rPr>
              <a:t>Centro de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>
                <a:latin typeface="Arial" panose="020B0604020202020204" pitchFamily="34" charset="0"/>
              </a:rPr>
              <a:t>Operaciones de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>
                <a:latin typeface="Arial" panose="020B0604020202020204" pitchFamily="34" charset="0"/>
              </a:rPr>
              <a:t>Emergencia</a:t>
            </a:r>
          </a:p>
        </p:txBody>
      </p:sp>
      <p:sp>
        <p:nvSpPr>
          <p:cNvPr id="14353" name="ZoneTexte 9"/>
          <p:cNvSpPr txBox="1">
            <a:spLocks noChangeArrowheads="1"/>
          </p:cNvSpPr>
          <p:nvPr/>
        </p:nvSpPr>
        <p:spPr bwMode="auto">
          <a:xfrm>
            <a:off x="3008313" y="3357563"/>
            <a:ext cx="13684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>
                <a:latin typeface="Arial" panose="020B0604020202020204" pitchFamily="34" charset="0"/>
              </a:rPr>
              <a:t>Area de Espera</a:t>
            </a:r>
          </a:p>
        </p:txBody>
      </p:sp>
      <p:sp>
        <p:nvSpPr>
          <p:cNvPr id="14354" name="ZoneTexte 9"/>
          <p:cNvSpPr txBox="1">
            <a:spLocks noChangeArrowheads="1"/>
          </p:cNvSpPr>
          <p:nvPr/>
        </p:nvSpPr>
        <p:spPr bwMode="auto">
          <a:xfrm>
            <a:off x="6446838" y="3121025"/>
            <a:ext cx="20669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>
                <a:latin typeface="Arial" panose="020B0604020202020204" pitchFamily="34" charset="0"/>
              </a:rPr>
              <a:t>Area de Concentración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>
                <a:latin typeface="Arial" panose="020B0604020202020204" pitchFamily="34" charset="0"/>
              </a:rPr>
              <a:t>de Victimas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104900" y="817563"/>
            <a:ext cx="6985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s-E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8- Los medios aéreos</a:t>
            </a:r>
            <a:endParaRPr lang="fr-FR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032000"/>
            <a:ext cx="8229600" cy="2260600"/>
          </a:xfrm>
        </p:spPr>
        <p:txBody>
          <a:bodyPr/>
          <a:lstStyle/>
          <a:p>
            <a:pPr algn="just" eaLnBrk="1" hangingPunct="1"/>
            <a:r>
              <a:rPr lang="es-ES" altLang="fr-FR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El color depende tanto del tipo de código como de la misión o la acción a realizar</a:t>
            </a:r>
          </a:p>
          <a:p>
            <a:pPr algn="just" eaLnBrk="1" hangingPunct="1"/>
            <a:endParaRPr lang="es-ES" altLang="fr-FR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 eaLnBrk="1" hangingPunct="1"/>
            <a:r>
              <a:rPr lang="es-ES" altLang="fr-FR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Debajo del símbolo se escribe el tipo de helicóptero o de avión </a:t>
            </a:r>
          </a:p>
          <a:p>
            <a:pPr algn="just" eaLnBrk="1" hangingPunct="1"/>
            <a:endParaRPr lang="es-ES" altLang="fr-FR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 eaLnBrk="1" hangingPunct="1"/>
            <a:r>
              <a:rPr lang="es-ES" altLang="fr-FR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Los medios aéreos no están obligatoriamente conectados a una acción.</a:t>
            </a:r>
            <a:endParaRPr lang="fr-FR" altLang="fr-FR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pSp>
        <p:nvGrpSpPr>
          <p:cNvPr id="16388" name="Group 12"/>
          <p:cNvGrpSpPr>
            <a:grpSpLocks noChangeAspect="1"/>
          </p:cNvGrpSpPr>
          <p:nvPr/>
        </p:nvGrpSpPr>
        <p:grpSpPr bwMode="auto">
          <a:xfrm>
            <a:off x="2484438" y="4940300"/>
            <a:ext cx="914400" cy="550863"/>
            <a:chOff x="2308" y="5587"/>
            <a:chExt cx="4800" cy="2976"/>
          </a:xfrm>
        </p:grpSpPr>
        <p:sp>
          <p:nvSpPr>
            <p:cNvPr id="16414" name="AutoShape 15"/>
            <p:cNvSpPr>
              <a:spLocks noChangeAspect="1" noChangeArrowheads="1" noTextEdit="1"/>
            </p:cNvSpPr>
            <p:nvPr/>
          </p:nvSpPr>
          <p:spPr bwMode="auto">
            <a:xfrm>
              <a:off x="2308" y="5587"/>
              <a:ext cx="4800" cy="2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16415" name="Rectangle 14"/>
            <p:cNvSpPr>
              <a:spLocks noChangeArrowheads="1"/>
            </p:cNvSpPr>
            <p:nvPr/>
          </p:nvSpPr>
          <p:spPr bwMode="auto">
            <a:xfrm>
              <a:off x="2308" y="5587"/>
              <a:ext cx="4800" cy="2976"/>
            </a:xfrm>
            <a:prstGeom prst="rect">
              <a:avLst/>
            </a:prstGeom>
            <a:noFill/>
            <a:ln w="31750">
              <a:solidFill>
                <a:srgbClr val="FF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16416" name="AutoShape 13"/>
            <p:cNvSpPr>
              <a:spLocks noChangeArrowheads="1"/>
            </p:cNvSpPr>
            <p:nvPr/>
          </p:nvSpPr>
          <p:spPr bwMode="auto">
            <a:xfrm rot="5400000">
              <a:off x="3662" y="5359"/>
              <a:ext cx="1910" cy="3517"/>
            </a:xfrm>
            <a:prstGeom prst="flowChartCollate">
              <a:avLst/>
            </a:prstGeom>
            <a:solidFill>
              <a:srgbClr val="FF00FF"/>
            </a:solidFill>
            <a:ln w="25400">
              <a:solidFill>
                <a:srgbClr val="FF00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16389" name="Group 8"/>
          <p:cNvGrpSpPr>
            <a:grpSpLocks noChangeAspect="1"/>
          </p:cNvGrpSpPr>
          <p:nvPr/>
        </p:nvGrpSpPr>
        <p:grpSpPr bwMode="auto">
          <a:xfrm>
            <a:off x="4140200" y="5013325"/>
            <a:ext cx="914400" cy="550863"/>
            <a:chOff x="2308" y="5587"/>
            <a:chExt cx="4114" cy="2604"/>
          </a:xfrm>
        </p:grpSpPr>
        <p:sp>
          <p:nvSpPr>
            <p:cNvPr id="16411" name="AutoShape 11"/>
            <p:cNvSpPr>
              <a:spLocks noChangeAspect="1" noChangeArrowheads="1" noTextEdit="1"/>
            </p:cNvSpPr>
            <p:nvPr/>
          </p:nvSpPr>
          <p:spPr bwMode="auto">
            <a:xfrm>
              <a:off x="2308" y="5587"/>
              <a:ext cx="4114" cy="26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16412" name="Rectangle 10"/>
            <p:cNvSpPr>
              <a:spLocks noChangeArrowheads="1"/>
            </p:cNvSpPr>
            <p:nvPr/>
          </p:nvSpPr>
          <p:spPr bwMode="auto">
            <a:xfrm>
              <a:off x="2308" y="5587"/>
              <a:ext cx="4114" cy="2604"/>
            </a:xfrm>
            <a:prstGeom prst="rect">
              <a:avLst/>
            </a:prstGeom>
            <a:noFill/>
            <a:ln w="31750">
              <a:solidFill>
                <a:srgbClr val="66FF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16413" name="AutoShape 9"/>
            <p:cNvSpPr>
              <a:spLocks noChangeArrowheads="1"/>
            </p:cNvSpPr>
            <p:nvPr/>
          </p:nvSpPr>
          <p:spPr bwMode="auto">
            <a:xfrm rot="5400000">
              <a:off x="3450" y="5330"/>
              <a:ext cx="1671" cy="3014"/>
            </a:xfrm>
            <a:prstGeom prst="flowChartCollate">
              <a:avLst/>
            </a:prstGeom>
            <a:solidFill>
              <a:srgbClr val="66FF33"/>
            </a:solidFill>
            <a:ln w="25400">
              <a:solidFill>
                <a:srgbClr val="66FF33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16390" name="Group 4"/>
          <p:cNvGrpSpPr>
            <a:grpSpLocks noChangeAspect="1"/>
          </p:cNvGrpSpPr>
          <p:nvPr/>
        </p:nvGrpSpPr>
        <p:grpSpPr bwMode="auto">
          <a:xfrm>
            <a:off x="5795963" y="4940300"/>
            <a:ext cx="914400" cy="550863"/>
            <a:chOff x="2308" y="5587"/>
            <a:chExt cx="3600" cy="2083"/>
          </a:xfrm>
        </p:grpSpPr>
        <p:sp>
          <p:nvSpPr>
            <p:cNvPr id="16408" name="AutoShape 7"/>
            <p:cNvSpPr>
              <a:spLocks noChangeAspect="1" noChangeArrowheads="1" noTextEdit="1"/>
            </p:cNvSpPr>
            <p:nvPr/>
          </p:nvSpPr>
          <p:spPr bwMode="auto">
            <a:xfrm>
              <a:off x="2308" y="5587"/>
              <a:ext cx="3600" cy="2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16409" name="Rectangle 6"/>
            <p:cNvSpPr>
              <a:spLocks noChangeArrowheads="1"/>
            </p:cNvSpPr>
            <p:nvPr/>
          </p:nvSpPr>
          <p:spPr bwMode="auto">
            <a:xfrm>
              <a:off x="2308" y="5587"/>
              <a:ext cx="3600" cy="2083"/>
            </a:xfrm>
            <a:prstGeom prst="rect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16410" name="AutoShape 5"/>
            <p:cNvSpPr>
              <a:spLocks noChangeArrowheads="1"/>
            </p:cNvSpPr>
            <p:nvPr/>
          </p:nvSpPr>
          <p:spPr bwMode="auto">
            <a:xfrm rot="5400000">
              <a:off x="3446" y="5376"/>
              <a:ext cx="1337" cy="2637"/>
            </a:xfrm>
            <a:prstGeom prst="flowChartCollate">
              <a:avLst/>
            </a:prstGeom>
            <a:solidFill>
              <a:srgbClr val="FF0000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</p:grpSp>
      <p:sp>
        <p:nvSpPr>
          <p:cNvPr id="16391" name="Rectangle 19"/>
          <p:cNvSpPr>
            <a:spLocks noChangeArrowheads="1"/>
          </p:cNvSpPr>
          <p:nvPr/>
        </p:nvSpPr>
        <p:spPr bwMode="auto">
          <a:xfrm>
            <a:off x="1046163" y="3255963"/>
            <a:ext cx="14097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16392" name="Rectangle 21"/>
          <p:cNvSpPr>
            <a:spLocks noChangeArrowheads="1"/>
          </p:cNvSpPr>
          <p:nvPr/>
        </p:nvSpPr>
        <p:spPr bwMode="auto">
          <a:xfrm>
            <a:off x="1046163" y="3255963"/>
            <a:ext cx="1906587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16393" name="Rectangle 23"/>
          <p:cNvSpPr>
            <a:spLocks noChangeArrowheads="1"/>
          </p:cNvSpPr>
          <p:nvPr/>
        </p:nvSpPr>
        <p:spPr bwMode="auto">
          <a:xfrm>
            <a:off x="1046163" y="3255963"/>
            <a:ext cx="164782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graphicFrame>
        <p:nvGraphicFramePr>
          <p:cNvPr id="19513" name="Group 57"/>
          <p:cNvGraphicFramePr>
            <a:graphicFrameLocks noGrp="1"/>
          </p:cNvGraphicFramePr>
          <p:nvPr/>
        </p:nvGraphicFramePr>
        <p:xfrm>
          <a:off x="2116138" y="4292600"/>
          <a:ext cx="4962524" cy="1933575"/>
        </p:xfrm>
        <a:graphic>
          <a:graphicData uri="http://schemas.openxmlformats.org/drawingml/2006/table">
            <a:tbl>
              <a:tblPr/>
              <a:tblGrid>
                <a:gridCol w="14092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9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72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99FF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Mando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ea typeface="Times New Roman" pitchFamily="18" charset="0"/>
                        <a:cs typeface="Calibri Light" panose="020F0302020204030204" pitchFamily="34" charset="0"/>
                      </a:endParaRPr>
                    </a:p>
                  </a:txBody>
                  <a:tcPr marL="91411" marR="914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Rescate o sanitario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ea typeface="Times New Roman" pitchFamily="18" charset="0"/>
                        <a:cs typeface="Calibri Light" panose="020F0302020204030204" pitchFamily="34" charset="0"/>
                      </a:endParaRPr>
                    </a:p>
                  </a:txBody>
                  <a:tcPr marL="91411" marR="914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Contra incendios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ea typeface="Times New Roman" pitchFamily="18" charset="0"/>
                        <a:cs typeface="Calibri Light" panose="020F0302020204030204" pitchFamily="34" charset="0"/>
                      </a:endParaRPr>
                    </a:p>
                  </a:txBody>
                  <a:tcPr marL="91411" marR="914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3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99FF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EC145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ea typeface="Times New Roman" pitchFamily="18" charset="0"/>
                        <a:cs typeface="Calibri Light" panose="020F0302020204030204" pitchFamily="34" charset="0"/>
                      </a:endParaRPr>
                    </a:p>
                  </a:txBody>
                  <a:tcPr marL="91411" marR="914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EC145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ea typeface="Times New Roman" pitchFamily="18" charset="0"/>
                        <a:cs typeface="Calibri Light" panose="020F0302020204030204" pitchFamily="34" charset="0"/>
                      </a:endParaRPr>
                    </a:p>
                  </a:txBody>
                  <a:tcPr marL="91411" marR="914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CL415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ea typeface="Times New Roman" pitchFamily="18" charset="0"/>
                        <a:cs typeface="Calibri Light" panose="020F0302020204030204" pitchFamily="34" charset="0"/>
                      </a:endParaRPr>
                    </a:p>
                  </a:txBody>
                  <a:tcPr marL="91411" marR="914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093788" y="596900"/>
            <a:ext cx="6985000" cy="1143000"/>
          </a:xfrm>
        </p:spPr>
        <p:txBody>
          <a:bodyPr/>
          <a:lstStyle/>
          <a:p>
            <a:pPr marL="533400" indent="-533400" eaLnBrk="1" hangingPunct="1">
              <a:defRPr/>
            </a:pPr>
            <a:r>
              <a:rPr lang="es-E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10- Las acciones</a:t>
            </a:r>
            <a:endParaRPr lang="fr-FR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965200"/>
          </a:xfrm>
        </p:spPr>
        <p:txBody>
          <a:bodyPr/>
          <a:lstStyle/>
          <a:p>
            <a:pPr algn="just" eaLnBrk="1" hangingPunct="1"/>
            <a:r>
              <a:rPr lang="es-ES" altLang="fr-FR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Las acciones siempre están conectadas entre el recurso y el lugar de su actuación.</a:t>
            </a:r>
            <a:endParaRPr lang="fr-FR" altLang="fr-FR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pSp>
        <p:nvGrpSpPr>
          <p:cNvPr id="17412" name="Group 8"/>
          <p:cNvGrpSpPr>
            <a:grpSpLocks noChangeAspect="1"/>
          </p:cNvGrpSpPr>
          <p:nvPr/>
        </p:nvGrpSpPr>
        <p:grpSpPr bwMode="auto">
          <a:xfrm>
            <a:off x="1089025" y="5734050"/>
            <a:ext cx="1371600" cy="571500"/>
            <a:chOff x="2306" y="962"/>
            <a:chExt cx="7200" cy="3086"/>
          </a:xfrm>
        </p:grpSpPr>
        <p:sp>
          <p:nvSpPr>
            <p:cNvPr id="17469" name="AutoShape 9"/>
            <p:cNvSpPr>
              <a:spLocks noChangeAspect="1" noChangeArrowheads="1" noTextEdit="1"/>
            </p:cNvSpPr>
            <p:nvPr/>
          </p:nvSpPr>
          <p:spPr bwMode="auto">
            <a:xfrm>
              <a:off x="2306" y="962"/>
              <a:ext cx="7200" cy="3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</p:grpSp>
      <p:grpSp>
        <p:nvGrpSpPr>
          <p:cNvPr id="17413" name="Group 4"/>
          <p:cNvGrpSpPr>
            <a:grpSpLocks noChangeAspect="1"/>
          </p:cNvGrpSpPr>
          <p:nvPr/>
        </p:nvGrpSpPr>
        <p:grpSpPr bwMode="auto">
          <a:xfrm>
            <a:off x="1089025" y="5734050"/>
            <a:ext cx="1371600" cy="571500"/>
            <a:chOff x="2306" y="962"/>
            <a:chExt cx="7200" cy="3086"/>
          </a:xfrm>
        </p:grpSpPr>
        <p:sp>
          <p:nvSpPr>
            <p:cNvPr id="17468" name="AutoShape 5"/>
            <p:cNvSpPr>
              <a:spLocks noChangeAspect="1" noChangeArrowheads="1" noTextEdit="1"/>
            </p:cNvSpPr>
            <p:nvPr/>
          </p:nvSpPr>
          <p:spPr bwMode="auto">
            <a:xfrm>
              <a:off x="2306" y="962"/>
              <a:ext cx="7200" cy="3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</p:grpSp>
      <p:sp>
        <p:nvSpPr>
          <p:cNvPr id="17414" name="Line 10"/>
          <p:cNvSpPr>
            <a:spLocks noChangeShapeType="1"/>
          </p:cNvSpPr>
          <p:nvPr/>
        </p:nvSpPr>
        <p:spPr bwMode="auto">
          <a:xfrm>
            <a:off x="1946275" y="3198813"/>
            <a:ext cx="1441450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BO"/>
          </a:p>
        </p:txBody>
      </p:sp>
      <p:sp>
        <p:nvSpPr>
          <p:cNvPr id="17415" name="Line 7"/>
          <p:cNvSpPr>
            <a:spLocks noChangeShapeType="1"/>
          </p:cNvSpPr>
          <p:nvPr/>
        </p:nvSpPr>
        <p:spPr bwMode="auto">
          <a:xfrm>
            <a:off x="3506788" y="3200400"/>
            <a:ext cx="1441450" cy="0"/>
          </a:xfrm>
          <a:prstGeom prst="line">
            <a:avLst/>
          </a:prstGeom>
          <a:noFill/>
          <a:ln w="76200">
            <a:solidFill>
              <a:srgbClr val="00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BO"/>
          </a:p>
        </p:txBody>
      </p:sp>
      <p:sp>
        <p:nvSpPr>
          <p:cNvPr id="17416" name="Rectangle 14"/>
          <p:cNvSpPr>
            <a:spLocks noChangeArrowheads="1"/>
          </p:cNvSpPr>
          <p:nvPr/>
        </p:nvSpPr>
        <p:spPr bwMode="auto">
          <a:xfrm>
            <a:off x="1089025" y="5734050"/>
            <a:ext cx="15986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17417" name="Rectangle 15"/>
          <p:cNvSpPr>
            <a:spLocks noChangeArrowheads="1"/>
          </p:cNvSpPr>
          <p:nvPr/>
        </p:nvSpPr>
        <p:spPr bwMode="auto">
          <a:xfrm>
            <a:off x="1089025" y="5734050"/>
            <a:ext cx="15986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17418" name="Rectangle 17"/>
          <p:cNvSpPr>
            <a:spLocks noChangeArrowheads="1"/>
          </p:cNvSpPr>
          <p:nvPr/>
        </p:nvSpPr>
        <p:spPr bwMode="auto">
          <a:xfrm>
            <a:off x="1089025" y="5734050"/>
            <a:ext cx="159543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17419" name="Rectangle 18"/>
          <p:cNvSpPr>
            <a:spLocks noChangeArrowheads="1"/>
          </p:cNvSpPr>
          <p:nvPr/>
        </p:nvSpPr>
        <p:spPr bwMode="auto">
          <a:xfrm>
            <a:off x="1089025" y="5734050"/>
            <a:ext cx="159543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graphicFrame>
        <p:nvGraphicFramePr>
          <p:cNvPr id="21551" name="Group 47"/>
          <p:cNvGraphicFramePr>
            <a:graphicFrameLocks noGrp="1"/>
          </p:cNvGraphicFramePr>
          <p:nvPr/>
        </p:nvGraphicFramePr>
        <p:xfrm>
          <a:off x="1908175" y="2708275"/>
          <a:ext cx="4789488" cy="762000"/>
        </p:xfrm>
        <a:graphic>
          <a:graphicData uri="http://schemas.openxmlformats.org/drawingml/2006/table">
            <a:tbl>
              <a:tblPr/>
              <a:tblGrid>
                <a:gridCol w="15986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954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54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Actual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Prevista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Times New Roman" pitchFamily="18" charset="0"/>
                          <a:cs typeface="Helvetica" charset="0"/>
                        </a:rPr>
                        <a:t>El color depende tanto del tipo de código como de la misión o la acción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Helvetic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7433" name="Rectangle 53"/>
          <p:cNvSpPr>
            <a:spLocks noChangeArrowheads="1"/>
          </p:cNvSpPr>
          <p:nvPr/>
        </p:nvSpPr>
        <p:spPr bwMode="auto">
          <a:xfrm>
            <a:off x="1074738" y="2994025"/>
            <a:ext cx="1741487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grpSp>
        <p:nvGrpSpPr>
          <p:cNvPr id="17434" name="Group 48"/>
          <p:cNvGrpSpPr>
            <a:grpSpLocks noChangeAspect="1"/>
          </p:cNvGrpSpPr>
          <p:nvPr/>
        </p:nvGrpSpPr>
        <p:grpSpPr bwMode="auto">
          <a:xfrm>
            <a:off x="1922463" y="3876675"/>
            <a:ext cx="1441450" cy="869950"/>
            <a:chOff x="2306" y="3342"/>
            <a:chExt cx="3630" cy="2192"/>
          </a:xfrm>
        </p:grpSpPr>
        <p:sp>
          <p:nvSpPr>
            <p:cNvPr id="17464" name="AutoShape 52"/>
            <p:cNvSpPr>
              <a:spLocks noChangeAspect="1" noChangeArrowheads="1" noTextEdit="1"/>
            </p:cNvSpPr>
            <p:nvPr/>
          </p:nvSpPr>
          <p:spPr bwMode="auto">
            <a:xfrm>
              <a:off x="2306" y="3342"/>
              <a:ext cx="3630" cy="2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17465" name="Line 51"/>
            <p:cNvSpPr>
              <a:spLocks noChangeShapeType="1"/>
            </p:cNvSpPr>
            <p:nvPr/>
          </p:nvSpPr>
          <p:spPr bwMode="auto">
            <a:xfrm>
              <a:off x="2306" y="4430"/>
              <a:ext cx="3630" cy="0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17466" name="Text Box 50"/>
            <p:cNvSpPr txBox="1">
              <a:spLocks noChangeArrowheads="1"/>
            </p:cNvSpPr>
            <p:nvPr/>
          </p:nvSpPr>
          <p:spPr bwMode="auto">
            <a:xfrm>
              <a:off x="2850" y="3342"/>
              <a:ext cx="1854" cy="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180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R + 1</a:t>
              </a:r>
              <a:endParaRPr lang="es-ES" altLang="fr-FR" sz="1800">
                <a:latin typeface="Arial" panose="020B0604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467" name="Text Box 49"/>
            <p:cNvSpPr txBox="1">
              <a:spLocks noChangeArrowheads="1"/>
            </p:cNvSpPr>
            <p:nvPr/>
          </p:nvSpPr>
          <p:spPr bwMode="auto">
            <a:xfrm>
              <a:off x="2850" y="4611"/>
              <a:ext cx="1614" cy="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180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XXX</a:t>
              </a:r>
              <a:endParaRPr lang="es-ES" altLang="fr-FR" sz="1800">
                <a:latin typeface="Arial" panose="020B0604020202020204" pitchFamily="34" charset="0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21581" name="Group 77"/>
          <p:cNvGraphicFramePr>
            <a:graphicFrameLocks noGrp="1"/>
          </p:cNvGraphicFramePr>
          <p:nvPr/>
        </p:nvGraphicFramePr>
        <p:xfrm>
          <a:off x="1851025" y="3876675"/>
          <a:ext cx="4846638" cy="812800"/>
        </p:xfrm>
        <a:graphic>
          <a:graphicData uri="http://schemas.openxmlformats.org/drawingml/2006/table">
            <a:tbl>
              <a:tblPr/>
              <a:tblGrid>
                <a:gridCol w="17414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051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591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T="45738" marB="4573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R + 1 = Lugar de la acción (Al ras + 1 nivel)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8" marB="457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886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XXX = Tipo de la acción (ataque interior, descarcelación, ventilación,…)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8" marB="457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7447" name="Rectangle 82"/>
          <p:cNvSpPr>
            <a:spLocks noChangeArrowheads="1"/>
          </p:cNvSpPr>
          <p:nvPr/>
        </p:nvSpPr>
        <p:spPr bwMode="auto">
          <a:xfrm>
            <a:off x="1074738" y="2994025"/>
            <a:ext cx="1741487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grpSp>
        <p:nvGrpSpPr>
          <p:cNvPr id="17448" name="Group 78"/>
          <p:cNvGrpSpPr>
            <a:grpSpLocks noChangeAspect="1"/>
          </p:cNvGrpSpPr>
          <p:nvPr/>
        </p:nvGrpSpPr>
        <p:grpSpPr bwMode="auto">
          <a:xfrm>
            <a:off x="1914525" y="5049838"/>
            <a:ext cx="1441450" cy="869950"/>
            <a:chOff x="2306" y="3342"/>
            <a:chExt cx="3630" cy="2192"/>
          </a:xfrm>
        </p:grpSpPr>
        <p:sp>
          <p:nvSpPr>
            <p:cNvPr id="17461" name="AutoShape 81"/>
            <p:cNvSpPr>
              <a:spLocks noChangeAspect="1" noChangeArrowheads="1" noTextEdit="1"/>
            </p:cNvSpPr>
            <p:nvPr/>
          </p:nvSpPr>
          <p:spPr bwMode="auto">
            <a:xfrm>
              <a:off x="2306" y="3342"/>
              <a:ext cx="3630" cy="2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17462" name="Line 80"/>
            <p:cNvSpPr>
              <a:spLocks noChangeShapeType="1"/>
            </p:cNvSpPr>
            <p:nvPr/>
          </p:nvSpPr>
          <p:spPr bwMode="auto">
            <a:xfrm>
              <a:off x="2306" y="4430"/>
              <a:ext cx="3630" cy="0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17463" name="Text Box 79"/>
            <p:cNvSpPr txBox="1">
              <a:spLocks noChangeArrowheads="1"/>
            </p:cNvSpPr>
            <p:nvPr/>
          </p:nvSpPr>
          <p:spPr bwMode="auto">
            <a:xfrm>
              <a:off x="2850" y="4494"/>
              <a:ext cx="2336" cy="1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80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1500 </a:t>
              </a:r>
              <a:r>
                <a:rPr lang="fr-FR" altLang="fr-FR" b="1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I</a:t>
              </a:r>
              <a:endParaRPr lang="fr-FR" altLang="fr-FR" sz="1800">
                <a:latin typeface="Arial" panose="020B0604020202020204" pitchFamily="34" charset="0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21608" name="Group 104"/>
          <p:cNvGraphicFramePr>
            <a:graphicFrameLocks noGrp="1"/>
          </p:cNvGraphicFramePr>
          <p:nvPr/>
        </p:nvGraphicFramePr>
        <p:xfrm>
          <a:off x="1843088" y="5121275"/>
          <a:ext cx="4846637" cy="722313"/>
        </p:xfrm>
        <a:graphic>
          <a:graphicData uri="http://schemas.openxmlformats.org/drawingml/2006/table">
            <a:tbl>
              <a:tblPr/>
              <a:tblGrid>
                <a:gridCol w="1741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05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576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1500 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I</a:t>
                      </a:r>
                      <a:r>
                        <a:rPr kumimoji="0" lang="es-E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 = Antes de las 15H00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55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I</a:t>
                      </a:r>
                      <a:r>
                        <a:rPr kumimoji="0" lang="es-E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 </a:t>
                      </a:r>
                      <a:r>
                        <a:rPr kumimoji="0" lang="es-E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Times New Roman" pitchFamily="18" charset="0"/>
                          <a:cs typeface="Arial" pitchFamily="34" charset="0"/>
                        </a:rPr>
                        <a:t>1500</a:t>
                      </a:r>
                      <a:r>
                        <a:rPr kumimoji="0" lang="es-E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= Después de las 15H00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606425"/>
            <a:ext cx="6985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s-E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9- Los recursos de logística</a:t>
            </a:r>
            <a:endParaRPr lang="fr-FR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1468438"/>
          </a:xfrm>
        </p:spPr>
        <p:txBody>
          <a:bodyPr/>
          <a:lstStyle/>
          <a:p>
            <a:pPr algn="just" eaLnBrk="1" hangingPunct="1"/>
            <a:r>
              <a:rPr lang="es-ES" altLang="fr-FR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Ya sea en la SITAC o en el OG, los recursos de logística pueden habilitarse en una estructura ya existente o en una estructura de tipo armable (puesto medico avanzado)</a:t>
            </a:r>
            <a:endParaRPr lang="fr-FR" altLang="fr-FR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pSp>
        <p:nvGrpSpPr>
          <p:cNvPr id="18436" name="Group 8"/>
          <p:cNvGrpSpPr>
            <a:grpSpLocks noChangeAspect="1"/>
          </p:cNvGrpSpPr>
          <p:nvPr/>
        </p:nvGrpSpPr>
        <p:grpSpPr bwMode="auto">
          <a:xfrm>
            <a:off x="2843213" y="3284538"/>
            <a:ext cx="1371600" cy="800100"/>
            <a:chOff x="2306" y="5852"/>
            <a:chExt cx="7200" cy="4320"/>
          </a:xfrm>
        </p:grpSpPr>
        <p:sp>
          <p:nvSpPr>
            <p:cNvPr id="18489" name="AutoShape 10"/>
            <p:cNvSpPr>
              <a:spLocks noChangeAspect="1" noChangeArrowheads="1" noTextEdit="1"/>
            </p:cNvSpPr>
            <p:nvPr/>
          </p:nvSpPr>
          <p:spPr bwMode="auto">
            <a:xfrm>
              <a:off x="2306" y="5852"/>
              <a:ext cx="720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18490" name="AutoShape 9"/>
            <p:cNvSpPr>
              <a:spLocks noChangeArrowheads="1"/>
            </p:cNvSpPr>
            <p:nvPr/>
          </p:nvSpPr>
          <p:spPr bwMode="auto">
            <a:xfrm>
              <a:off x="3396" y="6130"/>
              <a:ext cx="5017" cy="3764"/>
            </a:xfrm>
            <a:prstGeom prst="roundRect">
              <a:avLst>
                <a:gd name="adj" fmla="val 16667"/>
              </a:avLst>
            </a:prstGeom>
            <a:noFill/>
            <a:ln w="31750">
              <a:solidFill>
                <a:srgbClr val="000000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18437" name="Group 4"/>
          <p:cNvGrpSpPr>
            <a:grpSpLocks noChangeAspect="1"/>
          </p:cNvGrpSpPr>
          <p:nvPr/>
        </p:nvGrpSpPr>
        <p:grpSpPr bwMode="auto">
          <a:xfrm>
            <a:off x="4643438" y="3213100"/>
            <a:ext cx="955675" cy="850900"/>
            <a:chOff x="2306" y="5852"/>
            <a:chExt cx="5017" cy="4598"/>
          </a:xfrm>
        </p:grpSpPr>
        <p:sp>
          <p:nvSpPr>
            <p:cNvPr id="18486" name="AutoShape 7"/>
            <p:cNvSpPr>
              <a:spLocks noChangeAspect="1" noChangeArrowheads="1" noTextEdit="1"/>
            </p:cNvSpPr>
            <p:nvPr/>
          </p:nvSpPr>
          <p:spPr bwMode="auto">
            <a:xfrm>
              <a:off x="2306" y="5852"/>
              <a:ext cx="5017" cy="45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18487" name="Line 6"/>
            <p:cNvSpPr>
              <a:spLocks noChangeShapeType="1"/>
            </p:cNvSpPr>
            <p:nvPr/>
          </p:nvSpPr>
          <p:spPr bwMode="auto">
            <a:xfrm flipV="1">
              <a:off x="3073" y="5852"/>
              <a:ext cx="336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18488" name="AutoShape 5"/>
            <p:cNvSpPr>
              <a:spLocks noChangeArrowheads="1"/>
            </p:cNvSpPr>
            <p:nvPr/>
          </p:nvSpPr>
          <p:spPr bwMode="auto">
            <a:xfrm>
              <a:off x="2306" y="6685"/>
              <a:ext cx="5017" cy="3765"/>
            </a:xfrm>
            <a:prstGeom prst="roundRect">
              <a:avLst>
                <a:gd name="adj" fmla="val 16667"/>
              </a:avLst>
            </a:prstGeom>
            <a:noFill/>
            <a:ln w="31750">
              <a:solidFill>
                <a:srgbClr val="000000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</p:grpSp>
      <p:sp>
        <p:nvSpPr>
          <p:cNvPr id="18438" name="Rectangle 13"/>
          <p:cNvSpPr>
            <a:spLocks noChangeArrowheads="1"/>
          </p:cNvSpPr>
          <p:nvPr/>
        </p:nvSpPr>
        <p:spPr bwMode="auto">
          <a:xfrm>
            <a:off x="1503363" y="3003550"/>
            <a:ext cx="1598612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graphicFrame>
        <p:nvGraphicFramePr>
          <p:cNvPr id="20520" name="Group 40"/>
          <p:cNvGraphicFramePr>
            <a:graphicFrameLocks noGrp="1"/>
          </p:cNvGraphicFramePr>
          <p:nvPr/>
        </p:nvGraphicFramePr>
        <p:xfrm>
          <a:off x="2771775" y="2781300"/>
          <a:ext cx="3135313" cy="1443038"/>
        </p:xfrm>
        <a:graphic>
          <a:graphicData uri="http://schemas.openxmlformats.org/drawingml/2006/table">
            <a:tbl>
              <a:tblPr/>
              <a:tblGrid>
                <a:gridCol w="15986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6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4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Estructura existente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Estructura a armar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89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8450" name="Group 56"/>
          <p:cNvGrpSpPr>
            <a:grpSpLocks noChangeAspect="1"/>
          </p:cNvGrpSpPr>
          <p:nvPr/>
        </p:nvGrpSpPr>
        <p:grpSpPr bwMode="auto">
          <a:xfrm>
            <a:off x="1979613" y="5373688"/>
            <a:ext cx="955675" cy="800100"/>
            <a:chOff x="2306" y="7142"/>
            <a:chExt cx="6689" cy="6047"/>
          </a:xfrm>
        </p:grpSpPr>
        <p:sp>
          <p:nvSpPr>
            <p:cNvPr id="18483" name="AutoShape 59"/>
            <p:cNvSpPr>
              <a:spLocks noChangeAspect="1" noChangeArrowheads="1" noTextEdit="1"/>
            </p:cNvSpPr>
            <p:nvPr/>
          </p:nvSpPr>
          <p:spPr bwMode="auto">
            <a:xfrm>
              <a:off x="2306" y="7142"/>
              <a:ext cx="6689" cy="6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18484" name="Text Box 58"/>
            <p:cNvSpPr txBox="1">
              <a:spLocks noChangeArrowheads="1"/>
            </p:cNvSpPr>
            <p:nvPr/>
          </p:nvSpPr>
          <p:spPr bwMode="auto">
            <a:xfrm>
              <a:off x="2817" y="8164"/>
              <a:ext cx="5489" cy="3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2400" b="1">
                  <a:solidFill>
                    <a:srgbClr val="66FF33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Comic Sans MS" panose="030F0702030302020204" pitchFamily="66" charset="0"/>
                </a:rPr>
                <a:t>PSA</a:t>
              </a:r>
              <a:endParaRPr lang="es-ES" altLang="fr-FR" sz="1800">
                <a:latin typeface="Arial" panose="020B0604020202020204" pitchFamily="34" charset="0"/>
                <a:ea typeface="Times New Roman" panose="02020603050405020304" pitchFamily="18" charset="0"/>
                <a:cs typeface="Comic Sans MS" panose="030F0702030302020204" pitchFamily="66" charset="0"/>
              </a:endParaRPr>
            </a:p>
          </p:txBody>
        </p:sp>
        <p:sp>
          <p:nvSpPr>
            <p:cNvPr id="18485" name="AutoShape 57"/>
            <p:cNvSpPr>
              <a:spLocks noChangeArrowheads="1"/>
            </p:cNvSpPr>
            <p:nvPr/>
          </p:nvSpPr>
          <p:spPr bwMode="auto">
            <a:xfrm>
              <a:off x="2306" y="7142"/>
              <a:ext cx="6689" cy="5270"/>
            </a:xfrm>
            <a:prstGeom prst="roundRect">
              <a:avLst>
                <a:gd name="adj" fmla="val 16667"/>
              </a:avLst>
            </a:prstGeom>
            <a:noFill/>
            <a:ln w="31750">
              <a:solidFill>
                <a:srgbClr val="66FF33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18451" name="Group 51"/>
          <p:cNvGrpSpPr>
            <a:grpSpLocks noChangeAspect="1"/>
          </p:cNvGrpSpPr>
          <p:nvPr/>
        </p:nvGrpSpPr>
        <p:grpSpPr bwMode="auto">
          <a:xfrm>
            <a:off x="3203575" y="5300663"/>
            <a:ext cx="955675" cy="850900"/>
            <a:chOff x="2306" y="7142"/>
            <a:chExt cx="6689" cy="6437"/>
          </a:xfrm>
        </p:grpSpPr>
        <p:sp>
          <p:nvSpPr>
            <p:cNvPr id="18479" name="AutoShape 55"/>
            <p:cNvSpPr>
              <a:spLocks noChangeAspect="1" noChangeArrowheads="1" noTextEdit="1"/>
            </p:cNvSpPr>
            <p:nvPr/>
          </p:nvSpPr>
          <p:spPr bwMode="auto">
            <a:xfrm>
              <a:off x="2306" y="7142"/>
              <a:ext cx="6689" cy="6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18480" name="Text Box 54"/>
            <p:cNvSpPr txBox="1">
              <a:spLocks noChangeArrowheads="1"/>
            </p:cNvSpPr>
            <p:nvPr/>
          </p:nvSpPr>
          <p:spPr bwMode="auto">
            <a:xfrm>
              <a:off x="2817" y="9326"/>
              <a:ext cx="5867" cy="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2400" b="1">
                  <a:solidFill>
                    <a:srgbClr val="66FF33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Comic Sans MS" panose="030F0702030302020204" pitchFamily="66" charset="0"/>
                </a:rPr>
                <a:t>PSA</a:t>
              </a:r>
              <a:endParaRPr lang="es-ES" altLang="fr-FR" sz="1800">
                <a:latin typeface="Arial" panose="020B0604020202020204" pitchFamily="34" charset="0"/>
                <a:ea typeface="Times New Roman" panose="02020603050405020304" pitchFamily="18" charset="0"/>
                <a:cs typeface="Comic Sans MS" panose="030F0702030302020204" pitchFamily="66" charset="0"/>
              </a:endParaRPr>
            </a:p>
          </p:txBody>
        </p:sp>
        <p:sp>
          <p:nvSpPr>
            <p:cNvPr id="18481" name="Line 53"/>
            <p:cNvSpPr>
              <a:spLocks noChangeShapeType="1"/>
            </p:cNvSpPr>
            <p:nvPr/>
          </p:nvSpPr>
          <p:spPr bwMode="auto">
            <a:xfrm flipV="1">
              <a:off x="3328" y="7142"/>
              <a:ext cx="4534" cy="0"/>
            </a:xfrm>
            <a:prstGeom prst="line">
              <a:avLst/>
            </a:prstGeom>
            <a:noFill/>
            <a:ln w="25400">
              <a:solidFill>
                <a:srgbClr val="66FF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18482" name="AutoShape 52"/>
            <p:cNvSpPr>
              <a:spLocks noChangeArrowheads="1"/>
            </p:cNvSpPr>
            <p:nvPr/>
          </p:nvSpPr>
          <p:spPr bwMode="auto">
            <a:xfrm>
              <a:off x="2306" y="8308"/>
              <a:ext cx="6689" cy="5271"/>
            </a:xfrm>
            <a:prstGeom prst="roundRect">
              <a:avLst>
                <a:gd name="adj" fmla="val 16667"/>
              </a:avLst>
            </a:prstGeom>
            <a:noFill/>
            <a:ln w="31750">
              <a:solidFill>
                <a:srgbClr val="66FF33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18452" name="Group 46"/>
          <p:cNvGrpSpPr>
            <a:grpSpLocks noChangeAspect="1"/>
          </p:cNvGrpSpPr>
          <p:nvPr/>
        </p:nvGrpSpPr>
        <p:grpSpPr bwMode="auto">
          <a:xfrm>
            <a:off x="4284663" y="5229225"/>
            <a:ext cx="1079500" cy="804863"/>
            <a:chOff x="2306" y="8582"/>
            <a:chExt cx="7000" cy="6082"/>
          </a:xfrm>
        </p:grpSpPr>
        <p:sp>
          <p:nvSpPr>
            <p:cNvPr id="18475" name="AutoShape 50"/>
            <p:cNvSpPr>
              <a:spLocks noChangeAspect="1" noChangeArrowheads="1" noTextEdit="1"/>
            </p:cNvSpPr>
            <p:nvPr/>
          </p:nvSpPr>
          <p:spPr bwMode="auto">
            <a:xfrm>
              <a:off x="2306" y="8582"/>
              <a:ext cx="7000" cy="6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18476" name="Line 49"/>
            <p:cNvSpPr>
              <a:spLocks noChangeShapeType="1"/>
            </p:cNvSpPr>
            <p:nvPr/>
          </p:nvSpPr>
          <p:spPr bwMode="auto">
            <a:xfrm flipV="1">
              <a:off x="3817" y="8582"/>
              <a:ext cx="4213" cy="48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18477" name="Text Box 48"/>
            <p:cNvSpPr txBox="1">
              <a:spLocks noChangeArrowheads="1"/>
            </p:cNvSpPr>
            <p:nvPr/>
          </p:nvSpPr>
          <p:spPr bwMode="auto">
            <a:xfrm>
              <a:off x="2306" y="10752"/>
              <a:ext cx="7000" cy="3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2400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Comic Sans MS" panose="030F0702030302020204" pitchFamily="66" charset="0"/>
                </a:rPr>
                <a:t>ERAS</a:t>
              </a:r>
              <a:endParaRPr lang="es-ES" altLang="fr-FR" sz="1800">
                <a:latin typeface="Arial" panose="020B0604020202020204" pitchFamily="34" charset="0"/>
                <a:ea typeface="Times New Roman" panose="02020603050405020304" pitchFamily="18" charset="0"/>
                <a:cs typeface="Comic Sans MS" panose="030F0702030302020204" pitchFamily="66" charset="0"/>
              </a:endParaRPr>
            </a:p>
          </p:txBody>
        </p:sp>
        <p:sp>
          <p:nvSpPr>
            <p:cNvPr id="18478" name="AutoShape 47"/>
            <p:cNvSpPr>
              <a:spLocks noChangeArrowheads="1"/>
            </p:cNvSpPr>
            <p:nvPr/>
          </p:nvSpPr>
          <p:spPr bwMode="auto">
            <a:xfrm>
              <a:off x="2350" y="9518"/>
              <a:ext cx="6592" cy="5146"/>
            </a:xfrm>
            <a:prstGeom prst="roundRect">
              <a:avLst>
                <a:gd name="adj" fmla="val 16667"/>
              </a:avLst>
            </a:prstGeom>
            <a:noFill/>
            <a:ln w="31750">
              <a:solidFill>
                <a:srgbClr val="000000"/>
              </a:solidFill>
              <a:prstDash val="dash"/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18453" name="Group 41"/>
          <p:cNvGrpSpPr>
            <a:grpSpLocks noChangeAspect="1"/>
          </p:cNvGrpSpPr>
          <p:nvPr/>
        </p:nvGrpSpPr>
        <p:grpSpPr bwMode="auto">
          <a:xfrm>
            <a:off x="5580063" y="5300663"/>
            <a:ext cx="1008062" cy="804862"/>
            <a:chOff x="2306" y="8582"/>
            <a:chExt cx="6822" cy="6082"/>
          </a:xfrm>
        </p:grpSpPr>
        <p:sp>
          <p:nvSpPr>
            <p:cNvPr id="18471" name="AutoShape 45"/>
            <p:cNvSpPr>
              <a:spLocks noChangeAspect="1" noChangeArrowheads="1" noTextEdit="1"/>
            </p:cNvSpPr>
            <p:nvPr/>
          </p:nvSpPr>
          <p:spPr bwMode="auto">
            <a:xfrm>
              <a:off x="2306" y="8582"/>
              <a:ext cx="6822" cy="6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18472" name="Line 44"/>
            <p:cNvSpPr>
              <a:spLocks noChangeShapeType="1"/>
            </p:cNvSpPr>
            <p:nvPr/>
          </p:nvSpPr>
          <p:spPr bwMode="auto">
            <a:xfrm flipV="1">
              <a:off x="3817" y="8582"/>
              <a:ext cx="4213" cy="48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18473" name="Text Box 43"/>
            <p:cNvSpPr txBox="1">
              <a:spLocks noChangeArrowheads="1"/>
            </p:cNvSpPr>
            <p:nvPr/>
          </p:nvSpPr>
          <p:spPr bwMode="auto">
            <a:xfrm>
              <a:off x="2306" y="11294"/>
              <a:ext cx="6822" cy="2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1800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Comic Sans MS" panose="030F0702030302020204" pitchFamily="66" charset="0"/>
                </a:rPr>
                <a:t>ESPUM</a:t>
              </a:r>
              <a:endParaRPr lang="es-ES" altLang="fr-FR" sz="1800">
                <a:latin typeface="Arial" panose="020B0604020202020204" pitchFamily="34" charset="0"/>
                <a:ea typeface="Times New Roman" panose="02020603050405020304" pitchFamily="18" charset="0"/>
                <a:cs typeface="Comic Sans MS" panose="030F0702030302020204" pitchFamily="66" charset="0"/>
              </a:endParaRPr>
            </a:p>
          </p:txBody>
        </p:sp>
        <p:sp>
          <p:nvSpPr>
            <p:cNvPr id="18474" name="AutoShape 42"/>
            <p:cNvSpPr>
              <a:spLocks noChangeArrowheads="1"/>
            </p:cNvSpPr>
            <p:nvPr/>
          </p:nvSpPr>
          <p:spPr bwMode="auto">
            <a:xfrm>
              <a:off x="2350" y="9518"/>
              <a:ext cx="6591" cy="5146"/>
            </a:xfrm>
            <a:prstGeom prst="roundRect">
              <a:avLst>
                <a:gd name="adj" fmla="val 16667"/>
              </a:avLst>
            </a:prstGeom>
            <a:noFill/>
            <a:ln w="31750">
              <a:solidFill>
                <a:srgbClr val="000000"/>
              </a:solidFill>
              <a:prstDash val="dash"/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</p:grpSp>
      <p:graphicFrame>
        <p:nvGraphicFramePr>
          <p:cNvPr id="20599" name="Group 119"/>
          <p:cNvGraphicFramePr>
            <a:graphicFrameLocks noGrp="1"/>
          </p:cNvGraphicFramePr>
          <p:nvPr/>
        </p:nvGraphicFramePr>
        <p:xfrm>
          <a:off x="1763713" y="4581525"/>
          <a:ext cx="4965700" cy="1874838"/>
        </p:xfrm>
        <a:graphic>
          <a:graphicData uri="http://schemas.openxmlformats.org/drawingml/2006/table">
            <a:tbl>
              <a:tblPr/>
              <a:tblGrid>
                <a:gridCol w="1241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1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1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14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488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Puesto Sanitario Avanzado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5" marB="4573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Puesto Sanitario Avanzado Armado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5" marB="4573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Compresor de ERAS previsto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5" marB="4573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Reserva de </a:t>
                      </a:r>
                      <a:r>
                        <a:rPr kumimoji="0" lang="es-E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espumígeno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35" marB="4573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260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T="45735" marB="4573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T="45735" marB="4573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T="45735" marB="4573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T="45735" marB="4573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28"/>
          <p:cNvSpPr>
            <a:spLocks noChangeArrowheads="1"/>
          </p:cNvSpPr>
          <p:nvPr/>
        </p:nvSpPr>
        <p:spPr bwMode="auto">
          <a:xfrm>
            <a:off x="0" y="2012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19459" name="Rectangle 130"/>
          <p:cNvSpPr>
            <a:spLocks noChangeArrowheads="1"/>
          </p:cNvSpPr>
          <p:nvPr/>
        </p:nvSpPr>
        <p:spPr bwMode="auto">
          <a:xfrm>
            <a:off x="0" y="2012950"/>
            <a:ext cx="32416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19460" name="Rectangle 134"/>
          <p:cNvSpPr>
            <a:spLocks noChangeArrowheads="1"/>
          </p:cNvSpPr>
          <p:nvPr/>
        </p:nvSpPr>
        <p:spPr bwMode="auto">
          <a:xfrm>
            <a:off x="0" y="2012950"/>
            <a:ext cx="32416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19461" name="Rectangle 140"/>
          <p:cNvSpPr>
            <a:spLocks noChangeArrowheads="1"/>
          </p:cNvSpPr>
          <p:nvPr/>
        </p:nvSpPr>
        <p:spPr bwMode="auto">
          <a:xfrm>
            <a:off x="0" y="2012950"/>
            <a:ext cx="32416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19462" name="Rectangle 144"/>
          <p:cNvSpPr>
            <a:spLocks noChangeArrowheads="1"/>
          </p:cNvSpPr>
          <p:nvPr/>
        </p:nvSpPr>
        <p:spPr bwMode="auto">
          <a:xfrm>
            <a:off x="0" y="2012950"/>
            <a:ext cx="32416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19463" name="Rectangle 194"/>
          <p:cNvSpPr>
            <a:spLocks noChangeArrowheads="1"/>
          </p:cNvSpPr>
          <p:nvPr/>
        </p:nvSpPr>
        <p:spPr bwMode="auto">
          <a:xfrm>
            <a:off x="0" y="48450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grpSp>
        <p:nvGrpSpPr>
          <p:cNvPr id="19464" name="Group 219"/>
          <p:cNvGrpSpPr>
            <a:grpSpLocks noChangeAspect="1"/>
          </p:cNvGrpSpPr>
          <p:nvPr/>
        </p:nvGrpSpPr>
        <p:grpSpPr bwMode="auto">
          <a:xfrm>
            <a:off x="4283075" y="1341438"/>
            <a:ext cx="2967038" cy="720725"/>
            <a:chOff x="2306" y="6942"/>
            <a:chExt cx="7944" cy="1930"/>
          </a:xfrm>
        </p:grpSpPr>
        <p:sp>
          <p:nvSpPr>
            <p:cNvPr id="19507" name="AutoShape 223"/>
            <p:cNvSpPr>
              <a:spLocks noChangeAspect="1" noChangeArrowheads="1" noTextEdit="1"/>
            </p:cNvSpPr>
            <p:nvPr/>
          </p:nvSpPr>
          <p:spPr bwMode="auto">
            <a:xfrm>
              <a:off x="2306" y="6942"/>
              <a:ext cx="7944" cy="1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19508" name="Text Box 222"/>
            <p:cNvSpPr txBox="1">
              <a:spLocks noChangeArrowheads="1"/>
            </p:cNvSpPr>
            <p:nvPr/>
          </p:nvSpPr>
          <p:spPr bwMode="auto">
            <a:xfrm>
              <a:off x="2306" y="7867"/>
              <a:ext cx="3957" cy="1005"/>
            </a:xfrm>
            <a:prstGeom prst="rect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 lIns="85954" tIns="42977" rIns="85954" bIns="42977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700" b="1">
                  <a:solidFill>
                    <a:srgbClr val="FF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B102</a:t>
              </a:r>
              <a:endParaRPr lang="fr-FR" altLang="fr-FR" sz="1800">
                <a:latin typeface="Arial" panose="020B0604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9509" name="Line 221"/>
            <p:cNvSpPr>
              <a:spLocks noChangeShapeType="1"/>
            </p:cNvSpPr>
            <p:nvPr/>
          </p:nvSpPr>
          <p:spPr bwMode="auto">
            <a:xfrm>
              <a:off x="4266" y="6942"/>
              <a:ext cx="0" cy="909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19510" name="Line 220"/>
            <p:cNvSpPr>
              <a:spLocks noChangeShapeType="1"/>
            </p:cNvSpPr>
            <p:nvPr/>
          </p:nvSpPr>
          <p:spPr bwMode="auto">
            <a:xfrm>
              <a:off x="6442" y="8440"/>
              <a:ext cx="3808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</p:grpSp>
      <p:grpSp>
        <p:nvGrpSpPr>
          <p:cNvPr id="19465" name="Group 212"/>
          <p:cNvGrpSpPr>
            <a:grpSpLocks noChangeAspect="1"/>
          </p:cNvGrpSpPr>
          <p:nvPr/>
        </p:nvGrpSpPr>
        <p:grpSpPr bwMode="auto">
          <a:xfrm>
            <a:off x="4138613" y="2493963"/>
            <a:ext cx="3000375" cy="914400"/>
            <a:chOff x="2306" y="6942"/>
            <a:chExt cx="7638" cy="2421"/>
          </a:xfrm>
        </p:grpSpPr>
        <p:sp>
          <p:nvSpPr>
            <p:cNvPr id="19501" name="AutoShape 218"/>
            <p:cNvSpPr>
              <a:spLocks noChangeAspect="1" noChangeArrowheads="1" noTextEdit="1"/>
            </p:cNvSpPr>
            <p:nvPr/>
          </p:nvSpPr>
          <p:spPr bwMode="auto">
            <a:xfrm>
              <a:off x="2306" y="6942"/>
              <a:ext cx="7638" cy="24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19502" name="Text Box 217"/>
            <p:cNvSpPr txBox="1">
              <a:spLocks noChangeArrowheads="1"/>
            </p:cNvSpPr>
            <p:nvPr/>
          </p:nvSpPr>
          <p:spPr bwMode="auto">
            <a:xfrm>
              <a:off x="2306" y="7867"/>
              <a:ext cx="3804" cy="1003"/>
            </a:xfrm>
            <a:prstGeom prst="rect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 lIns="86868" tIns="43434" rIns="86868" bIns="43434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1700" b="1">
                  <a:solidFill>
                    <a:srgbClr val="FF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B300</a:t>
              </a:r>
              <a:endParaRPr lang="es-ES" altLang="fr-FR" sz="1800">
                <a:latin typeface="Arial" panose="020B0604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9503" name="Line 216"/>
            <p:cNvSpPr>
              <a:spLocks noChangeShapeType="1"/>
            </p:cNvSpPr>
            <p:nvPr/>
          </p:nvSpPr>
          <p:spPr bwMode="auto">
            <a:xfrm>
              <a:off x="4191" y="6942"/>
              <a:ext cx="0" cy="909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19504" name="Line 215"/>
            <p:cNvSpPr>
              <a:spLocks noChangeShapeType="1"/>
            </p:cNvSpPr>
            <p:nvPr/>
          </p:nvSpPr>
          <p:spPr bwMode="auto">
            <a:xfrm>
              <a:off x="6283" y="8438"/>
              <a:ext cx="3661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19505" name="Text Box 214"/>
            <p:cNvSpPr txBox="1">
              <a:spLocks noChangeArrowheads="1"/>
            </p:cNvSpPr>
            <p:nvPr/>
          </p:nvSpPr>
          <p:spPr bwMode="auto">
            <a:xfrm>
              <a:off x="6806" y="7531"/>
              <a:ext cx="1477" cy="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6868" tIns="43434" rIns="86868" bIns="43434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1700" b="1">
                  <a:solidFill>
                    <a:srgbClr val="FF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R+4</a:t>
              </a:r>
              <a:endParaRPr lang="es-ES" altLang="fr-FR" sz="1800">
                <a:latin typeface="Arial" panose="020B0604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9506" name="Text Box 213"/>
            <p:cNvSpPr txBox="1">
              <a:spLocks noChangeArrowheads="1"/>
            </p:cNvSpPr>
            <p:nvPr/>
          </p:nvSpPr>
          <p:spPr bwMode="auto">
            <a:xfrm>
              <a:off x="6633" y="8438"/>
              <a:ext cx="2446" cy="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6868" tIns="43434" rIns="86868" bIns="43434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1700" b="1">
                  <a:solidFill>
                    <a:srgbClr val="FF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INT - 45</a:t>
              </a:r>
              <a:endParaRPr lang="es-ES" altLang="fr-FR" sz="1800">
                <a:latin typeface="Arial" panose="020B060402020202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466" name="Group 207"/>
          <p:cNvGrpSpPr>
            <a:grpSpLocks noChangeAspect="1"/>
          </p:cNvGrpSpPr>
          <p:nvPr/>
        </p:nvGrpSpPr>
        <p:grpSpPr bwMode="auto">
          <a:xfrm>
            <a:off x="4283075" y="3717925"/>
            <a:ext cx="3033713" cy="736600"/>
            <a:chOff x="2306" y="6942"/>
            <a:chExt cx="7638" cy="1930"/>
          </a:xfrm>
        </p:grpSpPr>
        <p:sp>
          <p:nvSpPr>
            <p:cNvPr id="19497" name="AutoShape 211"/>
            <p:cNvSpPr>
              <a:spLocks noChangeAspect="1" noChangeArrowheads="1" noTextEdit="1"/>
            </p:cNvSpPr>
            <p:nvPr/>
          </p:nvSpPr>
          <p:spPr bwMode="auto">
            <a:xfrm>
              <a:off x="2306" y="6942"/>
              <a:ext cx="7638" cy="1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19498" name="Text Box 210"/>
            <p:cNvSpPr txBox="1">
              <a:spLocks noChangeArrowheads="1"/>
            </p:cNvSpPr>
            <p:nvPr/>
          </p:nvSpPr>
          <p:spPr bwMode="auto">
            <a:xfrm>
              <a:off x="2306" y="7867"/>
              <a:ext cx="3804" cy="1005"/>
            </a:xfrm>
            <a:prstGeom prst="rect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 lIns="87782" tIns="43891" rIns="87782" bIns="43891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1700" b="1">
                  <a:solidFill>
                    <a:srgbClr val="FF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C2</a:t>
              </a:r>
              <a:endParaRPr lang="es-ES" altLang="fr-FR" sz="1800">
                <a:latin typeface="Arial" panose="020B0604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9499" name="Line 209"/>
            <p:cNvSpPr>
              <a:spLocks noChangeShapeType="1"/>
            </p:cNvSpPr>
            <p:nvPr/>
          </p:nvSpPr>
          <p:spPr bwMode="auto">
            <a:xfrm>
              <a:off x="4191" y="6942"/>
              <a:ext cx="0" cy="909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19500" name="Line 208"/>
            <p:cNvSpPr>
              <a:spLocks noChangeShapeType="1"/>
            </p:cNvSpPr>
            <p:nvPr/>
          </p:nvSpPr>
          <p:spPr bwMode="auto">
            <a:xfrm>
              <a:off x="6283" y="8440"/>
              <a:ext cx="3661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</p:grpSp>
      <p:grpSp>
        <p:nvGrpSpPr>
          <p:cNvPr id="19467" name="Group 198"/>
          <p:cNvGrpSpPr>
            <a:grpSpLocks noChangeAspect="1"/>
          </p:cNvGrpSpPr>
          <p:nvPr/>
        </p:nvGrpSpPr>
        <p:grpSpPr bwMode="auto">
          <a:xfrm>
            <a:off x="5075238" y="4870450"/>
            <a:ext cx="1316037" cy="911225"/>
            <a:chOff x="2306" y="10022"/>
            <a:chExt cx="3071" cy="2152"/>
          </a:xfrm>
        </p:grpSpPr>
        <p:sp>
          <p:nvSpPr>
            <p:cNvPr id="19489" name="AutoShape 206"/>
            <p:cNvSpPr>
              <a:spLocks noChangeAspect="1" noChangeArrowheads="1" noTextEdit="1"/>
            </p:cNvSpPr>
            <p:nvPr/>
          </p:nvSpPr>
          <p:spPr bwMode="auto">
            <a:xfrm>
              <a:off x="2306" y="10022"/>
              <a:ext cx="3071" cy="2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19490" name="Text Box 205"/>
            <p:cNvSpPr txBox="1">
              <a:spLocks noChangeArrowheads="1"/>
            </p:cNvSpPr>
            <p:nvPr/>
          </p:nvSpPr>
          <p:spPr bwMode="auto">
            <a:xfrm>
              <a:off x="2306" y="11379"/>
              <a:ext cx="3071" cy="795"/>
            </a:xfrm>
            <a:prstGeom prst="rect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1400" b="1">
                  <a:solidFill>
                    <a:srgbClr val="FF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B200</a:t>
              </a:r>
              <a:endParaRPr lang="es-ES" altLang="fr-FR" sz="1800">
                <a:latin typeface="Arial" panose="020B0604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9491" name="Line 204"/>
            <p:cNvSpPr>
              <a:spLocks noChangeShapeType="1"/>
            </p:cNvSpPr>
            <p:nvPr/>
          </p:nvSpPr>
          <p:spPr bwMode="auto">
            <a:xfrm>
              <a:off x="3817" y="10869"/>
              <a:ext cx="0" cy="548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grpSp>
          <p:nvGrpSpPr>
            <p:cNvPr id="19492" name="Group 199"/>
            <p:cNvGrpSpPr>
              <a:grpSpLocks/>
            </p:cNvGrpSpPr>
            <p:nvPr/>
          </p:nvGrpSpPr>
          <p:grpSpPr bwMode="auto">
            <a:xfrm>
              <a:off x="2810" y="10022"/>
              <a:ext cx="1874" cy="510"/>
              <a:chOff x="201" y="1083"/>
              <a:chExt cx="688" cy="241"/>
            </a:xfrm>
          </p:grpSpPr>
          <p:sp>
            <p:nvSpPr>
              <p:cNvPr id="19493" name="AutoShape 203"/>
              <p:cNvSpPr>
                <a:spLocks noChangeArrowheads="1"/>
              </p:cNvSpPr>
              <p:nvPr/>
            </p:nvSpPr>
            <p:spPr bwMode="auto">
              <a:xfrm>
                <a:off x="201" y="1083"/>
                <a:ext cx="175" cy="240"/>
              </a:xfrm>
              <a:prstGeom prst="triangle">
                <a:avLst>
                  <a:gd name="adj" fmla="val 47824"/>
                </a:avLst>
              </a:prstGeom>
              <a:solidFill>
                <a:srgbClr val="FF0000"/>
              </a:solidFill>
              <a:ln w="127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19494" name="AutoShape 202"/>
              <p:cNvSpPr>
                <a:spLocks noChangeArrowheads="1"/>
              </p:cNvSpPr>
              <p:nvPr/>
            </p:nvSpPr>
            <p:spPr bwMode="auto">
              <a:xfrm>
                <a:off x="367" y="1084"/>
                <a:ext cx="174" cy="240"/>
              </a:xfrm>
              <a:prstGeom prst="triangle">
                <a:avLst>
                  <a:gd name="adj" fmla="val 47824"/>
                </a:avLst>
              </a:prstGeom>
              <a:solidFill>
                <a:srgbClr val="FF0000"/>
              </a:solidFill>
              <a:ln w="127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19495" name="AutoShape 201"/>
              <p:cNvSpPr>
                <a:spLocks noChangeArrowheads="1"/>
              </p:cNvSpPr>
              <p:nvPr/>
            </p:nvSpPr>
            <p:spPr bwMode="auto">
              <a:xfrm>
                <a:off x="537" y="1083"/>
                <a:ext cx="175" cy="240"/>
              </a:xfrm>
              <a:prstGeom prst="triangle">
                <a:avLst>
                  <a:gd name="adj" fmla="val 47824"/>
                </a:avLst>
              </a:prstGeom>
              <a:solidFill>
                <a:srgbClr val="FF0000"/>
              </a:solidFill>
              <a:ln w="127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19496" name="AutoShape 200"/>
              <p:cNvSpPr>
                <a:spLocks noChangeArrowheads="1"/>
              </p:cNvSpPr>
              <p:nvPr/>
            </p:nvSpPr>
            <p:spPr bwMode="auto">
              <a:xfrm>
                <a:off x="715" y="1083"/>
                <a:ext cx="174" cy="240"/>
              </a:xfrm>
              <a:prstGeom prst="triangle">
                <a:avLst>
                  <a:gd name="adj" fmla="val 47824"/>
                </a:avLst>
              </a:prstGeom>
              <a:solidFill>
                <a:srgbClr val="FF0000"/>
              </a:solidFill>
              <a:ln w="127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80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19468" name="Rectangle 225"/>
          <p:cNvSpPr>
            <a:spLocks noChangeArrowheads="1"/>
          </p:cNvSpPr>
          <p:nvPr/>
        </p:nvSpPr>
        <p:spPr bwMode="auto">
          <a:xfrm>
            <a:off x="179388" y="5661025"/>
            <a:ext cx="32416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19469" name="Rectangle 229"/>
          <p:cNvSpPr>
            <a:spLocks noChangeArrowheads="1"/>
          </p:cNvSpPr>
          <p:nvPr/>
        </p:nvSpPr>
        <p:spPr bwMode="auto">
          <a:xfrm>
            <a:off x="179388" y="5661025"/>
            <a:ext cx="32416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19470" name="Rectangle 235"/>
          <p:cNvSpPr>
            <a:spLocks noChangeArrowheads="1"/>
          </p:cNvSpPr>
          <p:nvPr/>
        </p:nvSpPr>
        <p:spPr bwMode="auto">
          <a:xfrm>
            <a:off x="179388" y="5661025"/>
            <a:ext cx="32416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19471" name="Rectangle 239"/>
          <p:cNvSpPr>
            <a:spLocks noChangeArrowheads="1"/>
          </p:cNvSpPr>
          <p:nvPr/>
        </p:nvSpPr>
        <p:spPr bwMode="auto">
          <a:xfrm>
            <a:off x="179388" y="5661025"/>
            <a:ext cx="32416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graphicFrame>
        <p:nvGraphicFramePr>
          <p:cNvPr id="22823" name="Group 295"/>
          <p:cNvGraphicFramePr>
            <a:graphicFrameLocks noGrp="1"/>
          </p:cNvGraphicFramePr>
          <p:nvPr/>
        </p:nvGraphicFramePr>
        <p:xfrm>
          <a:off x="1042988" y="1125538"/>
          <a:ext cx="6840537" cy="4967288"/>
        </p:xfrm>
        <a:graphic>
          <a:graphicData uri="http://schemas.openxmlformats.org/drawingml/2006/table">
            <a:tbl>
              <a:tblPr/>
              <a:tblGrid>
                <a:gridCol w="28803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601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95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Ataque de un autobomba ligero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0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Ataque por el interior de un autobomba pesado al 4 nivel del edificio con una manquera de 45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52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Acción de descarcelación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84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Línea defensiva hecha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345"/>
          <p:cNvGrpSpPr>
            <a:grpSpLocks noChangeAspect="1"/>
          </p:cNvGrpSpPr>
          <p:nvPr/>
        </p:nvGrpSpPr>
        <p:grpSpPr bwMode="auto">
          <a:xfrm>
            <a:off x="4356100" y="835025"/>
            <a:ext cx="3070225" cy="947738"/>
            <a:chOff x="2306" y="9822"/>
            <a:chExt cx="8165" cy="2457"/>
          </a:xfrm>
        </p:grpSpPr>
        <p:sp>
          <p:nvSpPr>
            <p:cNvPr id="20522" name="AutoShape 349"/>
            <p:cNvSpPr>
              <a:spLocks noChangeAspect="1" noChangeArrowheads="1" noTextEdit="1"/>
            </p:cNvSpPr>
            <p:nvPr/>
          </p:nvSpPr>
          <p:spPr bwMode="auto">
            <a:xfrm>
              <a:off x="2306" y="9822"/>
              <a:ext cx="8165" cy="2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0523" name="Text Box 348"/>
            <p:cNvSpPr txBox="1">
              <a:spLocks noChangeArrowheads="1"/>
            </p:cNvSpPr>
            <p:nvPr/>
          </p:nvSpPr>
          <p:spPr bwMode="auto">
            <a:xfrm>
              <a:off x="2306" y="10689"/>
              <a:ext cx="3803" cy="1590"/>
            </a:xfrm>
            <a:prstGeom prst="rect">
              <a:avLst/>
            </a:prstGeom>
            <a:noFill/>
            <a:ln w="31750">
              <a:solidFill>
                <a:srgbClr val="66FF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 lIns="83210" tIns="41605" rIns="83210" bIns="41605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600" b="1">
                  <a:solidFill>
                    <a:srgbClr val="66FF33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B102</a:t>
              </a:r>
              <a:endParaRPr lang="fr-FR" altLang="fr-FR" sz="1800">
                <a:latin typeface="Arial" panose="020B0604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0524" name="Line 347"/>
            <p:cNvSpPr>
              <a:spLocks noChangeShapeType="1"/>
            </p:cNvSpPr>
            <p:nvPr/>
          </p:nvSpPr>
          <p:spPr bwMode="auto">
            <a:xfrm>
              <a:off x="4191" y="9822"/>
              <a:ext cx="0" cy="852"/>
            </a:xfrm>
            <a:prstGeom prst="line">
              <a:avLst/>
            </a:prstGeom>
            <a:noFill/>
            <a:ln w="31750">
              <a:solidFill>
                <a:srgbClr val="66FF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0525" name="Line 346"/>
            <p:cNvSpPr>
              <a:spLocks noChangeShapeType="1"/>
            </p:cNvSpPr>
            <p:nvPr/>
          </p:nvSpPr>
          <p:spPr bwMode="auto">
            <a:xfrm flipH="1">
              <a:off x="6455" y="11394"/>
              <a:ext cx="4016" cy="0"/>
            </a:xfrm>
            <a:prstGeom prst="line">
              <a:avLst/>
            </a:prstGeom>
            <a:noFill/>
            <a:ln w="31750">
              <a:solidFill>
                <a:srgbClr val="66FF33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</p:grpSp>
      <p:grpSp>
        <p:nvGrpSpPr>
          <p:cNvPr id="20483" name="Group 340"/>
          <p:cNvGrpSpPr>
            <a:grpSpLocks noChangeAspect="1"/>
          </p:cNvGrpSpPr>
          <p:nvPr/>
        </p:nvGrpSpPr>
        <p:grpSpPr bwMode="auto">
          <a:xfrm>
            <a:off x="4213225" y="2276475"/>
            <a:ext cx="3095625" cy="1039813"/>
            <a:chOff x="2306" y="92"/>
            <a:chExt cx="7222" cy="2457"/>
          </a:xfrm>
        </p:grpSpPr>
        <p:sp>
          <p:nvSpPr>
            <p:cNvPr id="20518" name="AutoShape 344"/>
            <p:cNvSpPr>
              <a:spLocks noChangeAspect="1" noChangeArrowheads="1" noTextEdit="1"/>
            </p:cNvSpPr>
            <p:nvPr/>
          </p:nvSpPr>
          <p:spPr bwMode="auto">
            <a:xfrm>
              <a:off x="2306" y="92"/>
              <a:ext cx="7222" cy="2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0519" name="Text Box 343"/>
            <p:cNvSpPr txBox="1">
              <a:spLocks noChangeArrowheads="1"/>
            </p:cNvSpPr>
            <p:nvPr/>
          </p:nvSpPr>
          <p:spPr bwMode="auto">
            <a:xfrm>
              <a:off x="2306" y="959"/>
              <a:ext cx="3664" cy="1590"/>
            </a:xfrm>
            <a:prstGeom prst="rect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1800" b="1">
                  <a:solidFill>
                    <a:srgbClr val="FF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B303</a:t>
              </a:r>
              <a:endParaRPr lang="es-ES" altLang="fr-FR" sz="1800">
                <a:latin typeface="Arial" panose="020B0604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0520" name="Line 342"/>
            <p:cNvSpPr>
              <a:spLocks noChangeShapeType="1"/>
            </p:cNvSpPr>
            <p:nvPr/>
          </p:nvSpPr>
          <p:spPr bwMode="auto">
            <a:xfrm>
              <a:off x="4121" y="92"/>
              <a:ext cx="0" cy="852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0521" name="Freeform 341"/>
            <p:cNvSpPr>
              <a:spLocks/>
            </p:cNvSpPr>
            <p:nvPr/>
          </p:nvSpPr>
          <p:spPr bwMode="auto">
            <a:xfrm>
              <a:off x="6336" y="790"/>
              <a:ext cx="3192" cy="1132"/>
            </a:xfrm>
            <a:custGeom>
              <a:avLst/>
              <a:gdLst>
                <a:gd name="T0" fmla="*/ 0 w 1134"/>
                <a:gd name="T1" fmla="*/ 2031790737 h 302"/>
                <a:gd name="T2" fmla="*/ 100891571 w 1134"/>
                <a:gd name="T3" fmla="*/ 2031790737 h 302"/>
                <a:gd name="T4" fmla="*/ 134548052 w 1134"/>
                <a:gd name="T5" fmla="*/ 291251388 h 302"/>
                <a:gd name="T6" fmla="*/ 168234906 w 1134"/>
                <a:gd name="T7" fmla="*/ 291251388 h 302"/>
                <a:gd name="T8" fmla="*/ 190721572 w 1134"/>
                <a:gd name="T9" fmla="*/ 2031790737 h 302"/>
                <a:gd name="T10" fmla="*/ 280550985 w 1134"/>
                <a:gd name="T11" fmla="*/ 2031790737 h 30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34" h="302">
                  <a:moveTo>
                    <a:pt x="0" y="264"/>
                  </a:moveTo>
                  <a:cubicBezTo>
                    <a:pt x="158" y="283"/>
                    <a:pt x="317" y="302"/>
                    <a:pt x="408" y="264"/>
                  </a:cubicBezTo>
                  <a:cubicBezTo>
                    <a:pt x="499" y="226"/>
                    <a:pt x="499" y="76"/>
                    <a:pt x="544" y="38"/>
                  </a:cubicBezTo>
                  <a:cubicBezTo>
                    <a:pt x="589" y="0"/>
                    <a:pt x="642" y="0"/>
                    <a:pt x="680" y="38"/>
                  </a:cubicBezTo>
                  <a:cubicBezTo>
                    <a:pt x="718" y="76"/>
                    <a:pt x="695" y="226"/>
                    <a:pt x="771" y="264"/>
                  </a:cubicBezTo>
                  <a:cubicBezTo>
                    <a:pt x="847" y="302"/>
                    <a:pt x="990" y="283"/>
                    <a:pt x="1134" y="264"/>
                  </a:cubicBezTo>
                </a:path>
              </a:pathLst>
            </a:custGeom>
            <a:noFill/>
            <a:ln w="31750">
              <a:solidFill>
                <a:srgbClr val="FF0000"/>
              </a:solidFill>
              <a:round/>
              <a:headEnd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</p:grpSp>
      <p:grpSp>
        <p:nvGrpSpPr>
          <p:cNvPr id="20484" name="Group 333"/>
          <p:cNvGrpSpPr>
            <a:grpSpLocks noChangeAspect="1"/>
          </p:cNvGrpSpPr>
          <p:nvPr/>
        </p:nvGrpSpPr>
        <p:grpSpPr bwMode="auto">
          <a:xfrm>
            <a:off x="4284663" y="3787775"/>
            <a:ext cx="3138487" cy="733425"/>
            <a:chOff x="2306" y="1532"/>
            <a:chExt cx="10387" cy="2457"/>
          </a:xfrm>
        </p:grpSpPr>
        <p:sp>
          <p:nvSpPr>
            <p:cNvPr id="20512" name="AutoShape 339"/>
            <p:cNvSpPr>
              <a:spLocks noChangeAspect="1" noChangeArrowheads="1" noTextEdit="1"/>
            </p:cNvSpPr>
            <p:nvPr/>
          </p:nvSpPr>
          <p:spPr bwMode="auto">
            <a:xfrm>
              <a:off x="2306" y="1532"/>
              <a:ext cx="10387" cy="2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0513" name="Text Box 338"/>
            <p:cNvSpPr txBox="1">
              <a:spLocks noChangeArrowheads="1"/>
            </p:cNvSpPr>
            <p:nvPr/>
          </p:nvSpPr>
          <p:spPr bwMode="auto">
            <a:xfrm>
              <a:off x="2306" y="2399"/>
              <a:ext cx="3664" cy="1590"/>
            </a:xfrm>
            <a:prstGeom prst="rect">
              <a:avLst/>
            </a:prstGeom>
            <a:noFill/>
            <a:ln w="31750">
              <a:solidFill>
                <a:srgbClr val="0066FF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 lIns="64922" tIns="32461" rIns="64922" bIns="32461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1300" b="1">
                  <a:solidFill>
                    <a:srgbClr val="0066FF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B300</a:t>
              </a:r>
              <a:endParaRPr lang="es-ES" altLang="fr-FR" sz="1800">
                <a:latin typeface="Arial" panose="020B0604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0514" name="Line 337"/>
            <p:cNvSpPr>
              <a:spLocks noChangeShapeType="1"/>
            </p:cNvSpPr>
            <p:nvPr/>
          </p:nvSpPr>
          <p:spPr bwMode="auto">
            <a:xfrm>
              <a:off x="4155" y="1547"/>
              <a:ext cx="0" cy="852"/>
            </a:xfrm>
            <a:prstGeom prst="line">
              <a:avLst/>
            </a:prstGeom>
            <a:noFill/>
            <a:ln w="31750">
              <a:solidFill>
                <a:srgbClr val="0066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0515" name="Text Box 336"/>
            <p:cNvSpPr txBox="1">
              <a:spLocks noChangeArrowheads="1"/>
            </p:cNvSpPr>
            <p:nvPr/>
          </p:nvSpPr>
          <p:spPr bwMode="auto">
            <a:xfrm>
              <a:off x="9029" y="2399"/>
              <a:ext cx="3664" cy="1590"/>
            </a:xfrm>
            <a:prstGeom prst="rect">
              <a:avLst/>
            </a:prstGeom>
            <a:noFill/>
            <a:ln w="31750">
              <a:solidFill>
                <a:srgbClr val="FF0000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 lIns="64922" tIns="32461" rIns="64922" bIns="32461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1300" b="1">
                  <a:solidFill>
                    <a:srgbClr val="FF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B102</a:t>
              </a:r>
              <a:endParaRPr lang="es-ES" altLang="fr-FR" sz="1800">
                <a:latin typeface="Arial" panose="020B0604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0516" name="Line 335"/>
            <p:cNvSpPr>
              <a:spLocks noChangeShapeType="1"/>
            </p:cNvSpPr>
            <p:nvPr/>
          </p:nvSpPr>
          <p:spPr bwMode="auto">
            <a:xfrm>
              <a:off x="10844" y="1532"/>
              <a:ext cx="0" cy="852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0517" name="Line 334"/>
            <p:cNvSpPr>
              <a:spLocks noChangeShapeType="1"/>
            </p:cNvSpPr>
            <p:nvPr/>
          </p:nvSpPr>
          <p:spPr bwMode="auto">
            <a:xfrm>
              <a:off x="6340" y="3250"/>
              <a:ext cx="2185" cy="0"/>
            </a:xfrm>
            <a:prstGeom prst="line">
              <a:avLst/>
            </a:prstGeom>
            <a:noFill/>
            <a:ln w="31750">
              <a:solidFill>
                <a:srgbClr val="0066FF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</p:grpSp>
      <p:grpSp>
        <p:nvGrpSpPr>
          <p:cNvPr id="20485" name="Group 326"/>
          <p:cNvGrpSpPr>
            <a:grpSpLocks noChangeAspect="1"/>
          </p:cNvGrpSpPr>
          <p:nvPr/>
        </p:nvGrpSpPr>
        <p:grpSpPr bwMode="auto">
          <a:xfrm>
            <a:off x="4645025" y="5084763"/>
            <a:ext cx="3170238" cy="1619250"/>
            <a:chOff x="2306" y="2822"/>
            <a:chExt cx="7560" cy="3910"/>
          </a:xfrm>
        </p:grpSpPr>
        <p:sp>
          <p:nvSpPr>
            <p:cNvPr id="20506" name="AutoShape 332"/>
            <p:cNvSpPr>
              <a:spLocks noChangeAspect="1" noChangeArrowheads="1" noTextEdit="1"/>
            </p:cNvSpPr>
            <p:nvPr/>
          </p:nvSpPr>
          <p:spPr bwMode="auto">
            <a:xfrm>
              <a:off x="2306" y="2822"/>
              <a:ext cx="7560" cy="3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grpSp>
          <p:nvGrpSpPr>
            <p:cNvPr id="20507" name="Group 329"/>
            <p:cNvGrpSpPr>
              <a:grpSpLocks/>
            </p:cNvGrpSpPr>
            <p:nvPr/>
          </p:nvGrpSpPr>
          <p:grpSpPr bwMode="auto">
            <a:xfrm>
              <a:off x="2306" y="2822"/>
              <a:ext cx="4704" cy="3910"/>
              <a:chOff x="204" y="2024"/>
              <a:chExt cx="1270" cy="1043"/>
            </a:xfrm>
          </p:grpSpPr>
          <p:sp>
            <p:nvSpPr>
              <p:cNvPr id="20510" name="Text Box 331"/>
              <p:cNvSpPr txBox="1">
                <a:spLocks noChangeArrowheads="1"/>
              </p:cNvSpPr>
              <p:nvPr/>
            </p:nvSpPr>
            <p:spPr bwMode="auto">
              <a:xfrm>
                <a:off x="476" y="2251"/>
                <a:ext cx="726" cy="511"/>
              </a:xfrm>
              <a:prstGeom prst="rect">
                <a:avLst/>
              </a:prstGeom>
              <a:noFill/>
              <a:ln w="3175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BBE0E3"/>
                    </a:solidFill>
                  </a14:hiddenFill>
                </a:ext>
              </a:extLst>
            </p:spPr>
            <p:txBody>
              <a:bodyPr lIns="89611" tIns="44806" rIns="89611" bIns="44806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s-ES" altLang="fr-FR" sz="1700" b="1">
                    <a:solidFill>
                      <a:srgbClr val="000000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rPr>
                  <a:t>R+7</a:t>
                </a:r>
                <a:endParaRPr lang="fr-FR" altLang="fr-FR" sz="900">
                  <a:latin typeface="Arial" panose="020B0604020202020204" pitchFamily="34" charset="0"/>
                  <a:cs typeface="Times New Roman" panose="02020603050405020304" pitchFamily="18" charset="0"/>
                </a:endParaRPr>
              </a:p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s-ES" altLang="fr-FR" sz="1700" b="1">
                    <a:solidFill>
                      <a:srgbClr val="00CC00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rPr>
                  <a:t>35 P</a:t>
                </a:r>
                <a:endParaRPr lang="es-ES" altLang="fr-FR" sz="1800">
                  <a:latin typeface="Arial" panose="020B0604020202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11" name="Oval 330"/>
              <p:cNvSpPr>
                <a:spLocks noChangeArrowheads="1"/>
              </p:cNvSpPr>
              <p:nvPr/>
            </p:nvSpPr>
            <p:spPr bwMode="auto">
              <a:xfrm>
                <a:off x="204" y="2024"/>
                <a:ext cx="1270" cy="1043"/>
              </a:xfrm>
              <a:prstGeom prst="ellipse">
                <a:avLst/>
              </a:prstGeom>
              <a:noFill/>
              <a:ln w="31750">
                <a:solidFill>
                  <a:srgbClr val="66FF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BBE0E3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80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0508" name="Text Box 328"/>
            <p:cNvSpPr txBox="1">
              <a:spLocks noChangeArrowheads="1"/>
            </p:cNvSpPr>
            <p:nvPr/>
          </p:nvSpPr>
          <p:spPr bwMode="auto">
            <a:xfrm>
              <a:off x="7177" y="4352"/>
              <a:ext cx="2689" cy="940"/>
            </a:xfrm>
            <a:prstGeom prst="rect">
              <a:avLst/>
            </a:prstGeom>
            <a:noFill/>
            <a:ln w="31750">
              <a:solidFill>
                <a:srgbClr val="00FF00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 lIns="89611" tIns="44806" rIns="89611" bIns="44806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1700" b="1">
                  <a:solidFill>
                    <a:srgbClr val="00FF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POLICIA</a:t>
              </a:r>
              <a:endParaRPr lang="es-ES" altLang="fr-FR" sz="1800">
                <a:latin typeface="Arial" panose="020B0604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0509" name="Line 327"/>
            <p:cNvSpPr>
              <a:spLocks noChangeShapeType="1"/>
            </p:cNvSpPr>
            <p:nvPr/>
          </p:nvSpPr>
          <p:spPr bwMode="auto">
            <a:xfrm flipV="1">
              <a:off x="8521" y="3842"/>
              <a:ext cx="0" cy="510"/>
            </a:xfrm>
            <a:prstGeom prst="line">
              <a:avLst/>
            </a:prstGeom>
            <a:noFill/>
            <a:ln w="31750">
              <a:solidFill>
                <a:srgbClr val="00FF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</p:grpSp>
      <p:sp>
        <p:nvSpPr>
          <p:cNvPr id="20486" name="Rectangle 351"/>
          <p:cNvSpPr>
            <a:spLocks noChangeArrowheads="1"/>
          </p:cNvSpPr>
          <p:nvPr/>
        </p:nvSpPr>
        <p:spPr bwMode="auto">
          <a:xfrm>
            <a:off x="414338" y="1693863"/>
            <a:ext cx="32416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20487" name="Rectangle 355"/>
          <p:cNvSpPr>
            <a:spLocks noChangeArrowheads="1"/>
          </p:cNvSpPr>
          <p:nvPr/>
        </p:nvSpPr>
        <p:spPr bwMode="auto">
          <a:xfrm>
            <a:off x="414338" y="1693863"/>
            <a:ext cx="32416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20488" name="Rectangle 359"/>
          <p:cNvSpPr>
            <a:spLocks noChangeArrowheads="1"/>
          </p:cNvSpPr>
          <p:nvPr/>
        </p:nvSpPr>
        <p:spPr bwMode="auto">
          <a:xfrm>
            <a:off x="414338" y="1693863"/>
            <a:ext cx="32416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graphicFrame>
        <p:nvGraphicFramePr>
          <p:cNvPr id="23972" name="Group 420"/>
          <p:cNvGraphicFramePr>
            <a:graphicFrameLocks noGrp="1"/>
          </p:cNvGraphicFramePr>
          <p:nvPr/>
        </p:nvGraphicFramePr>
        <p:xfrm>
          <a:off x="1116013" y="476250"/>
          <a:ext cx="6985000" cy="6264276"/>
        </p:xfrm>
        <a:graphic>
          <a:graphicData uri="http://schemas.openxmlformats.org/drawingml/2006/table">
            <a:tbl>
              <a:tblPr/>
              <a:tblGrid>
                <a:gridCol w="28495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354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Acción de evacuación de una bomba ligera</a:t>
                      </a:r>
                      <a:endParaRPr kumimoji="0" lang="fr-F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(</a:t>
                      </a:r>
                      <a:r>
                        <a:rPr kumimoji="0" lang="es-ES" sz="1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las acciones de </a:t>
                      </a:r>
                      <a:r>
                        <a:rPr kumimoji="0" lang="es-ES" sz="1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evacuación</a:t>
                      </a:r>
                      <a:r>
                        <a:rPr kumimoji="0" lang="es-ES" sz="1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son siempre de “adentro” hacia “afuera</a:t>
                      </a: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”)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2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Reconocimiento de un autobomba pesado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Previsión de abastecimiento en agua de un autobomba ligero por un autobomba pesado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0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Confinamiento en un edificio de 7 pisos con 35 personas dentro ha realizarse por la policía cuando llegue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30"/>
          <p:cNvGrpSpPr>
            <a:grpSpLocks noChangeAspect="1"/>
          </p:cNvGrpSpPr>
          <p:nvPr/>
        </p:nvGrpSpPr>
        <p:grpSpPr bwMode="auto">
          <a:xfrm>
            <a:off x="3924300" y="1198563"/>
            <a:ext cx="3201988" cy="1635125"/>
            <a:chOff x="2306" y="4982"/>
            <a:chExt cx="7290" cy="3910"/>
          </a:xfrm>
        </p:grpSpPr>
        <p:sp>
          <p:nvSpPr>
            <p:cNvPr id="21543" name="AutoShape 35"/>
            <p:cNvSpPr>
              <a:spLocks noChangeAspect="1" noChangeArrowheads="1" noTextEdit="1"/>
            </p:cNvSpPr>
            <p:nvPr/>
          </p:nvSpPr>
          <p:spPr bwMode="auto">
            <a:xfrm>
              <a:off x="2306" y="4982"/>
              <a:ext cx="7290" cy="3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1544" name="Text Box 34"/>
            <p:cNvSpPr txBox="1">
              <a:spLocks noChangeArrowheads="1"/>
            </p:cNvSpPr>
            <p:nvPr/>
          </p:nvSpPr>
          <p:spPr bwMode="auto">
            <a:xfrm>
              <a:off x="3277" y="5832"/>
              <a:ext cx="2593" cy="1917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1800" b="1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R+7</a:t>
              </a:r>
              <a:endParaRPr lang="fr-FR" altLang="fr-FR" sz="900">
                <a:latin typeface="Arial" panose="020B0604020202020204" pitchFamily="34" charset="0"/>
                <a:cs typeface="Times New Roman" panose="02020603050405020304" pitchFamily="18" charset="0"/>
              </a:endParaRP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s-ES" altLang="fr-FR" sz="1800" b="1">
                  <a:solidFill>
                    <a:srgbClr val="00CC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35 P</a:t>
              </a:r>
              <a:endParaRPr lang="es-ES" altLang="fr-FR" sz="1800">
                <a:latin typeface="Arial" panose="020B0604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1545" name="Oval 33"/>
            <p:cNvSpPr>
              <a:spLocks noChangeArrowheads="1"/>
            </p:cNvSpPr>
            <p:nvPr/>
          </p:nvSpPr>
          <p:spPr bwMode="auto">
            <a:xfrm>
              <a:off x="2306" y="4982"/>
              <a:ext cx="4536" cy="3910"/>
            </a:xfrm>
            <a:prstGeom prst="ellipse">
              <a:avLst/>
            </a:prstGeom>
            <a:noFill/>
            <a:ln w="31750">
              <a:solidFill>
                <a:srgbClr val="66FF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21546" name="Text Box 32"/>
            <p:cNvSpPr txBox="1">
              <a:spLocks noChangeArrowheads="1"/>
            </p:cNvSpPr>
            <p:nvPr/>
          </p:nvSpPr>
          <p:spPr bwMode="auto">
            <a:xfrm>
              <a:off x="7003" y="6512"/>
              <a:ext cx="2593" cy="940"/>
            </a:xfrm>
            <a:prstGeom prst="rect">
              <a:avLst/>
            </a:prstGeom>
            <a:noFill/>
            <a:ln w="31750">
              <a:solidFill>
                <a:srgbClr val="00FF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1600" b="1">
                  <a:solidFill>
                    <a:srgbClr val="00FF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POLICIA</a:t>
              </a:r>
              <a:endParaRPr lang="es-ES" altLang="fr-FR" sz="1800">
                <a:latin typeface="Arial" panose="020B0604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1547" name="Line 31"/>
            <p:cNvSpPr>
              <a:spLocks noChangeShapeType="1"/>
            </p:cNvSpPr>
            <p:nvPr/>
          </p:nvSpPr>
          <p:spPr bwMode="auto">
            <a:xfrm flipV="1">
              <a:off x="8299" y="6002"/>
              <a:ext cx="0" cy="510"/>
            </a:xfrm>
            <a:prstGeom prst="line">
              <a:avLst/>
            </a:prstGeom>
            <a:noFill/>
            <a:ln w="31750">
              <a:solidFill>
                <a:srgbClr val="00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</p:grpSp>
      <p:grpSp>
        <p:nvGrpSpPr>
          <p:cNvPr id="21507" name="Group 23"/>
          <p:cNvGrpSpPr>
            <a:grpSpLocks noChangeAspect="1"/>
          </p:cNvGrpSpPr>
          <p:nvPr/>
        </p:nvGrpSpPr>
        <p:grpSpPr bwMode="auto">
          <a:xfrm>
            <a:off x="4356100" y="3502025"/>
            <a:ext cx="2736850" cy="720725"/>
            <a:chOff x="2306" y="10537"/>
            <a:chExt cx="6385" cy="1702"/>
          </a:xfrm>
        </p:grpSpPr>
        <p:sp>
          <p:nvSpPr>
            <p:cNvPr id="21537" name="AutoShape 29"/>
            <p:cNvSpPr>
              <a:spLocks noChangeAspect="1" noChangeArrowheads="1" noTextEdit="1"/>
            </p:cNvSpPr>
            <p:nvPr/>
          </p:nvSpPr>
          <p:spPr bwMode="auto">
            <a:xfrm>
              <a:off x="2306" y="10537"/>
              <a:ext cx="6385" cy="1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grpSp>
          <p:nvGrpSpPr>
            <p:cNvPr id="21538" name="Group 26"/>
            <p:cNvGrpSpPr>
              <a:grpSpLocks/>
            </p:cNvGrpSpPr>
            <p:nvPr/>
          </p:nvGrpSpPr>
          <p:grpSpPr bwMode="auto">
            <a:xfrm>
              <a:off x="5162" y="10537"/>
              <a:ext cx="3529" cy="1702"/>
              <a:chOff x="476" y="3113"/>
              <a:chExt cx="499" cy="453"/>
            </a:xfrm>
          </p:grpSpPr>
          <p:sp>
            <p:nvSpPr>
              <p:cNvPr id="21541" name="Rectangle 28"/>
              <p:cNvSpPr>
                <a:spLocks noChangeArrowheads="1"/>
              </p:cNvSpPr>
              <p:nvPr/>
            </p:nvSpPr>
            <p:spPr bwMode="auto">
              <a:xfrm>
                <a:off x="476" y="3294"/>
                <a:ext cx="499" cy="272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BBE0E3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fr-FR" altLang="fr-FR" sz="1400" b="1">
                    <a:solidFill>
                      <a:srgbClr val="FF0000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rPr>
                  <a:t>B300</a:t>
                </a:r>
                <a:endParaRPr lang="fr-FR" altLang="fr-FR" sz="1800">
                  <a:latin typeface="Arial" panose="020B0604020202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542" name="Line 27"/>
              <p:cNvSpPr>
                <a:spLocks noChangeShapeType="1"/>
              </p:cNvSpPr>
              <p:nvPr/>
            </p:nvSpPr>
            <p:spPr bwMode="auto">
              <a:xfrm flipV="1">
                <a:off x="703" y="3113"/>
                <a:ext cx="0" cy="181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BO"/>
              </a:p>
            </p:txBody>
          </p:sp>
        </p:grpSp>
        <p:sp>
          <p:nvSpPr>
            <p:cNvPr id="21539" name="Oval 25"/>
            <p:cNvSpPr>
              <a:spLocks noChangeArrowheads="1"/>
            </p:cNvSpPr>
            <p:nvPr/>
          </p:nvSpPr>
          <p:spPr bwMode="auto">
            <a:xfrm>
              <a:off x="2306" y="11557"/>
              <a:ext cx="671" cy="679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rgbClr val="0066FF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21540" name="Line 24"/>
            <p:cNvSpPr>
              <a:spLocks noChangeShapeType="1"/>
            </p:cNvSpPr>
            <p:nvPr/>
          </p:nvSpPr>
          <p:spPr bwMode="auto">
            <a:xfrm flipV="1">
              <a:off x="3147" y="11899"/>
              <a:ext cx="1512" cy="0"/>
            </a:xfrm>
            <a:prstGeom prst="line">
              <a:avLst/>
            </a:prstGeom>
            <a:noFill/>
            <a:ln w="38100">
              <a:solidFill>
                <a:srgbClr val="0066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</p:grpSp>
      <p:grpSp>
        <p:nvGrpSpPr>
          <p:cNvPr id="21508" name="Group 11"/>
          <p:cNvGrpSpPr>
            <a:grpSpLocks noChangeAspect="1"/>
          </p:cNvGrpSpPr>
          <p:nvPr/>
        </p:nvGrpSpPr>
        <p:grpSpPr bwMode="auto">
          <a:xfrm>
            <a:off x="3851275" y="5157788"/>
            <a:ext cx="3233738" cy="788987"/>
            <a:chOff x="2306" y="11172"/>
            <a:chExt cx="8393" cy="2149"/>
          </a:xfrm>
        </p:grpSpPr>
        <p:sp>
          <p:nvSpPr>
            <p:cNvPr id="21526" name="AutoShape 22"/>
            <p:cNvSpPr>
              <a:spLocks noChangeAspect="1" noChangeArrowheads="1" noTextEdit="1"/>
            </p:cNvSpPr>
            <p:nvPr/>
          </p:nvSpPr>
          <p:spPr bwMode="auto">
            <a:xfrm>
              <a:off x="2306" y="11172"/>
              <a:ext cx="8393" cy="2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1527" name="Text Box 21"/>
            <p:cNvSpPr txBox="1">
              <a:spLocks noChangeArrowheads="1"/>
            </p:cNvSpPr>
            <p:nvPr/>
          </p:nvSpPr>
          <p:spPr bwMode="auto">
            <a:xfrm>
              <a:off x="2306" y="11730"/>
              <a:ext cx="2960" cy="1591"/>
            </a:xfrm>
            <a:prstGeom prst="rect">
              <a:avLst/>
            </a:prstGeom>
            <a:noFill/>
            <a:ln w="31750">
              <a:solidFill>
                <a:srgbClr val="0066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 lIns="79553" tIns="39776" rIns="79553" bIns="39776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1500" b="1">
                  <a:solidFill>
                    <a:srgbClr val="0066FF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B300</a:t>
              </a:r>
              <a:endParaRPr lang="es-ES" altLang="fr-FR" sz="1800">
                <a:latin typeface="Arial" panose="020B0604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1528" name="Line 20"/>
            <p:cNvSpPr>
              <a:spLocks noChangeShapeType="1"/>
            </p:cNvSpPr>
            <p:nvPr/>
          </p:nvSpPr>
          <p:spPr bwMode="auto">
            <a:xfrm>
              <a:off x="3800" y="11181"/>
              <a:ext cx="0" cy="549"/>
            </a:xfrm>
            <a:prstGeom prst="line">
              <a:avLst/>
            </a:prstGeom>
            <a:noFill/>
            <a:ln w="31750">
              <a:solidFill>
                <a:srgbClr val="00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1529" name="Text Box 19"/>
            <p:cNvSpPr txBox="1">
              <a:spLocks noChangeArrowheads="1"/>
            </p:cNvSpPr>
            <p:nvPr/>
          </p:nvSpPr>
          <p:spPr bwMode="auto">
            <a:xfrm>
              <a:off x="7739" y="11730"/>
              <a:ext cx="2960" cy="1591"/>
            </a:xfrm>
            <a:prstGeom prst="rect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 lIns="79553" tIns="39776" rIns="79553" bIns="39776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1500" b="1">
                  <a:solidFill>
                    <a:srgbClr val="FF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B200</a:t>
              </a:r>
              <a:endParaRPr lang="es-ES" altLang="fr-FR" sz="1800">
                <a:latin typeface="Arial" panose="020B0604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1530" name="Line 18"/>
            <p:cNvSpPr>
              <a:spLocks noChangeShapeType="1"/>
            </p:cNvSpPr>
            <p:nvPr/>
          </p:nvSpPr>
          <p:spPr bwMode="auto">
            <a:xfrm>
              <a:off x="9205" y="11172"/>
              <a:ext cx="0" cy="549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grpSp>
          <p:nvGrpSpPr>
            <p:cNvPr id="21531" name="Group 12"/>
            <p:cNvGrpSpPr>
              <a:grpSpLocks/>
            </p:cNvGrpSpPr>
            <p:nvPr/>
          </p:nvGrpSpPr>
          <p:grpSpPr bwMode="auto">
            <a:xfrm>
              <a:off x="5430" y="11950"/>
              <a:ext cx="2066" cy="728"/>
              <a:chOff x="3368" y="2972"/>
              <a:chExt cx="1280" cy="301"/>
            </a:xfrm>
          </p:grpSpPr>
          <p:sp>
            <p:nvSpPr>
              <p:cNvPr id="21532" name="Line 17"/>
              <p:cNvSpPr>
                <a:spLocks noChangeShapeType="1"/>
              </p:cNvSpPr>
              <p:nvPr/>
            </p:nvSpPr>
            <p:spPr bwMode="auto">
              <a:xfrm>
                <a:off x="3413" y="2975"/>
                <a:ext cx="932" cy="0"/>
              </a:xfrm>
              <a:prstGeom prst="line">
                <a:avLst/>
              </a:prstGeom>
              <a:noFill/>
              <a:ln w="114300">
                <a:solidFill>
                  <a:srgbClr val="0000FF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BO"/>
              </a:p>
            </p:txBody>
          </p:sp>
          <p:sp>
            <p:nvSpPr>
              <p:cNvPr id="21533" name="AutoShape 16"/>
              <p:cNvSpPr>
                <a:spLocks noChangeArrowheads="1"/>
              </p:cNvSpPr>
              <p:nvPr/>
            </p:nvSpPr>
            <p:spPr bwMode="auto">
              <a:xfrm>
                <a:off x="3368" y="2972"/>
                <a:ext cx="1280" cy="301"/>
              </a:xfrm>
              <a:prstGeom prst="bracketPair">
                <a:avLst>
                  <a:gd name="adj" fmla="val 16667"/>
                </a:avLst>
              </a:prstGeom>
              <a:noFill/>
              <a:ln w="1143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BBE0E3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21534" name="Line 15"/>
              <p:cNvSpPr>
                <a:spLocks noChangeShapeType="1"/>
              </p:cNvSpPr>
              <p:nvPr/>
            </p:nvSpPr>
            <p:spPr bwMode="auto">
              <a:xfrm flipH="1">
                <a:off x="3688" y="3272"/>
                <a:ext cx="932" cy="0"/>
              </a:xfrm>
              <a:prstGeom prst="line">
                <a:avLst/>
              </a:prstGeom>
              <a:noFill/>
              <a:ln w="114300">
                <a:solidFill>
                  <a:srgbClr val="0000FF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BO"/>
              </a:p>
            </p:txBody>
          </p:sp>
          <p:sp>
            <p:nvSpPr>
              <p:cNvPr id="21535" name="Line 14"/>
              <p:cNvSpPr>
                <a:spLocks noChangeShapeType="1"/>
              </p:cNvSpPr>
              <p:nvPr/>
            </p:nvSpPr>
            <p:spPr bwMode="auto">
              <a:xfrm>
                <a:off x="4224" y="2977"/>
                <a:ext cx="380" cy="0"/>
              </a:xfrm>
              <a:prstGeom prst="line">
                <a:avLst/>
              </a:prstGeom>
              <a:noFill/>
              <a:ln w="1143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BO"/>
              </a:p>
            </p:txBody>
          </p:sp>
          <p:sp>
            <p:nvSpPr>
              <p:cNvPr id="21536" name="Line 13"/>
              <p:cNvSpPr>
                <a:spLocks noChangeShapeType="1"/>
              </p:cNvSpPr>
              <p:nvPr/>
            </p:nvSpPr>
            <p:spPr bwMode="auto">
              <a:xfrm>
                <a:off x="3416" y="3272"/>
                <a:ext cx="348" cy="0"/>
              </a:xfrm>
              <a:prstGeom prst="line">
                <a:avLst/>
              </a:prstGeom>
              <a:noFill/>
              <a:ln w="1143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BO"/>
              </a:p>
            </p:txBody>
          </p:sp>
        </p:grpSp>
      </p:grpSp>
      <p:sp>
        <p:nvSpPr>
          <p:cNvPr id="21509" name="Rectangle 37"/>
          <p:cNvSpPr>
            <a:spLocks noChangeArrowheads="1"/>
          </p:cNvSpPr>
          <p:nvPr/>
        </p:nvSpPr>
        <p:spPr bwMode="auto">
          <a:xfrm>
            <a:off x="917575" y="3397250"/>
            <a:ext cx="32416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21510" name="Rectangle 42"/>
          <p:cNvSpPr>
            <a:spLocks noChangeArrowheads="1"/>
          </p:cNvSpPr>
          <p:nvPr/>
        </p:nvSpPr>
        <p:spPr bwMode="auto">
          <a:xfrm>
            <a:off x="917575" y="3397250"/>
            <a:ext cx="32416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21511" name="Rectangle 46"/>
          <p:cNvSpPr>
            <a:spLocks noChangeArrowheads="1"/>
          </p:cNvSpPr>
          <p:nvPr/>
        </p:nvSpPr>
        <p:spPr bwMode="auto">
          <a:xfrm>
            <a:off x="917575" y="3397250"/>
            <a:ext cx="32416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graphicFrame>
        <p:nvGraphicFramePr>
          <p:cNvPr id="50267" name="Group 91"/>
          <p:cNvGraphicFramePr>
            <a:graphicFrameLocks noGrp="1"/>
          </p:cNvGraphicFramePr>
          <p:nvPr/>
        </p:nvGraphicFramePr>
        <p:xfrm>
          <a:off x="1042988" y="1125538"/>
          <a:ext cx="7056437" cy="5327651"/>
        </p:xfrm>
        <a:graphic>
          <a:graphicData uri="http://schemas.openxmlformats.org/drawingml/2006/table">
            <a:tbl>
              <a:tblPr/>
              <a:tblGrid>
                <a:gridCol w="22336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22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6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Confinamiento en un edificio de 7 pisos con 35 personas dentro realizado por la policía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9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Abastecimiento de agua de un hidrante a un autobomba pesado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1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Abastecimiento de agua de un autobomba forestal a uno autobomba pesado a </a:t>
                      </a:r>
                      <a:r>
                        <a:rPr kumimoji="0" lang="es-E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traves</a:t>
                      </a: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de una noria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270000" y="879475"/>
            <a:ext cx="6985000" cy="1143000"/>
          </a:xfrm>
        </p:spPr>
        <p:txBody>
          <a:bodyPr/>
          <a:lstStyle/>
          <a:p>
            <a:pPr marL="533400" indent="-533400" eaLnBrk="1" hangingPunct="1">
              <a:defRPr/>
            </a:pPr>
            <a:r>
              <a:rPr lang="es-E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11- El mando</a:t>
            </a:r>
            <a:endParaRPr lang="fr-FR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aphicFrame>
        <p:nvGraphicFramePr>
          <p:cNvPr id="25670" name="Group 70"/>
          <p:cNvGraphicFramePr>
            <a:graphicFrameLocks noGrp="1"/>
          </p:cNvGraphicFramePr>
          <p:nvPr>
            <p:ph idx="1"/>
          </p:nvPr>
        </p:nvGraphicFramePr>
        <p:xfrm>
          <a:off x="468313" y="2205038"/>
          <a:ext cx="8229600" cy="4198937"/>
        </p:xfrm>
        <a:graphic>
          <a:graphicData uri="http://schemas.openxmlformats.org/drawingml/2006/table">
            <a:tbl>
              <a:tblPr/>
              <a:tblGrid>
                <a:gridCol w="7477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2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6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272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161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921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Color</a:t>
                      </a:r>
                      <a:endParaRPr kumimoji="0" lang="es-E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¿Para que?</a:t>
                      </a:r>
                      <a:endParaRPr kumimoji="0" lang="es-E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Personas</a:t>
                      </a: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Medios</a:t>
                      </a: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Acciones</a:t>
                      </a: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67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99FF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Mando</a:t>
                      </a: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99FF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Bomberos: mando, jefe de sector,…</a:t>
                      </a: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19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99FF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Puesto de mando avanzado, puesto de gestión de crisis, vehículos de jefes de grupo, de la guardia, Puesto de encuentro de recursos</a:t>
                      </a:r>
                      <a:endParaRPr kumimoji="0" lang="es-E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99FF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Sectores geográficos o funcionales.</a:t>
                      </a:r>
                      <a:endParaRPr kumimoji="0" lang="es-E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630238"/>
            <a:ext cx="6985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fr-FR" sz="40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CONTENIDO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27225"/>
            <a:ext cx="8229600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AutoNum type="arabicPeriod"/>
            </a:pPr>
            <a:r>
              <a:rPr lang="es-ES" altLang="fr-FR" sz="180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Introducción</a:t>
            </a:r>
          </a:p>
          <a:p>
            <a:pPr eaLnBrk="1" hangingPunct="1">
              <a:lnSpc>
                <a:spcPct val="80000"/>
              </a:lnSpc>
              <a:buFontTx/>
              <a:buAutoNum type="arabicPeriod"/>
            </a:pPr>
            <a:r>
              <a:rPr lang="es-ES" altLang="fr-FR" sz="180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Objetivo</a:t>
            </a:r>
          </a:p>
          <a:p>
            <a:pPr eaLnBrk="1" hangingPunct="1">
              <a:lnSpc>
                <a:spcPct val="80000"/>
              </a:lnSpc>
              <a:buFontTx/>
              <a:buAutoNum type="arabicPeriod"/>
            </a:pPr>
            <a:r>
              <a:rPr lang="es-ES" altLang="fr-FR" sz="180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Situación Táctica Actualizada (SITAC) y Orden Grafico (OG)</a:t>
            </a:r>
          </a:p>
          <a:p>
            <a:pPr eaLnBrk="1" hangingPunct="1">
              <a:lnSpc>
                <a:spcPct val="80000"/>
              </a:lnSpc>
              <a:buFontTx/>
              <a:buAutoNum type="arabicPeriod"/>
            </a:pPr>
            <a:r>
              <a:rPr lang="es-ES" altLang="fr-FR" sz="180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El código de colores</a:t>
            </a:r>
          </a:p>
          <a:p>
            <a:pPr eaLnBrk="1" hangingPunct="1">
              <a:lnSpc>
                <a:spcPct val="80000"/>
              </a:lnSpc>
              <a:buFontTx/>
              <a:buAutoNum type="arabicPeriod"/>
            </a:pPr>
            <a:r>
              <a:rPr lang="es-ES" altLang="fr-FR" sz="180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Representación del siniestro</a:t>
            </a:r>
          </a:p>
          <a:p>
            <a:pPr eaLnBrk="1" hangingPunct="1">
              <a:lnSpc>
                <a:spcPct val="80000"/>
              </a:lnSpc>
              <a:buFontTx/>
              <a:buAutoNum type="arabicPeriod"/>
            </a:pPr>
            <a:r>
              <a:rPr lang="es-ES" altLang="fr-FR" sz="180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Los medios terrestres: vehículos</a:t>
            </a:r>
          </a:p>
          <a:p>
            <a:pPr eaLnBrk="1" hangingPunct="1">
              <a:lnSpc>
                <a:spcPct val="80000"/>
              </a:lnSpc>
              <a:buFontTx/>
              <a:buAutoNum type="arabicPeriod"/>
            </a:pPr>
            <a:r>
              <a:rPr lang="es-ES" altLang="fr-FR" sz="180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Los medios aéreos</a:t>
            </a:r>
          </a:p>
          <a:p>
            <a:pPr eaLnBrk="1" hangingPunct="1">
              <a:lnSpc>
                <a:spcPct val="80000"/>
              </a:lnSpc>
              <a:buFontTx/>
              <a:buAutoNum type="arabicPeriod"/>
            </a:pPr>
            <a:r>
              <a:rPr lang="es-ES" altLang="fr-FR" sz="180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Los medios de logística</a:t>
            </a:r>
          </a:p>
          <a:p>
            <a:pPr eaLnBrk="1" hangingPunct="1">
              <a:lnSpc>
                <a:spcPct val="80000"/>
              </a:lnSpc>
              <a:buFontTx/>
              <a:buAutoNum type="arabicPeriod"/>
            </a:pPr>
            <a:r>
              <a:rPr lang="es-ES" altLang="fr-FR" sz="180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Las acciones</a:t>
            </a:r>
          </a:p>
          <a:p>
            <a:pPr eaLnBrk="1" hangingPunct="1">
              <a:lnSpc>
                <a:spcPct val="80000"/>
              </a:lnSpc>
              <a:buFontTx/>
              <a:buAutoNum type="arabicPeriod"/>
            </a:pPr>
            <a:r>
              <a:rPr lang="es-ES" altLang="fr-FR" sz="180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El mando</a:t>
            </a:r>
          </a:p>
          <a:p>
            <a:pPr eaLnBrk="1" hangingPunct="1">
              <a:lnSpc>
                <a:spcPct val="80000"/>
              </a:lnSpc>
              <a:buFontTx/>
              <a:buAutoNum type="arabicPeriod"/>
            </a:pPr>
            <a:r>
              <a:rPr lang="es-ES" altLang="fr-FR" sz="180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El agua</a:t>
            </a:r>
          </a:p>
          <a:p>
            <a:pPr eaLnBrk="1" hangingPunct="1">
              <a:lnSpc>
                <a:spcPct val="80000"/>
              </a:lnSpc>
              <a:buFontTx/>
              <a:buAutoNum type="arabicPeriod"/>
            </a:pPr>
            <a:r>
              <a:rPr lang="es-ES" altLang="fr-FR" sz="180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La zona de intervención</a:t>
            </a:r>
          </a:p>
          <a:p>
            <a:pPr eaLnBrk="1" hangingPunct="1">
              <a:lnSpc>
                <a:spcPct val="80000"/>
              </a:lnSpc>
              <a:buFontTx/>
              <a:buAutoNum type="arabicPeriod"/>
            </a:pPr>
            <a:r>
              <a:rPr lang="es-ES" altLang="fr-FR" sz="180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Fuente de peligro y punto sensible</a:t>
            </a:r>
          </a:p>
          <a:p>
            <a:pPr eaLnBrk="1" hangingPunct="1">
              <a:lnSpc>
                <a:spcPct val="80000"/>
              </a:lnSpc>
              <a:buFontTx/>
              <a:buAutoNum type="arabicPeriod"/>
            </a:pPr>
            <a:r>
              <a:rPr lang="es-ES" altLang="fr-FR" sz="180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Un ejemplo</a:t>
            </a:r>
            <a:endParaRPr lang="fr-FR" altLang="fr-FR" sz="180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84438" y="549275"/>
            <a:ext cx="4043362" cy="132397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s-ES" altLang="fr-FR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Hay dos tipos de sectorización:</a:t>
            </a:r>
            <a:endParaRPr lang="fr-FR" altLang="fr-FR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/>
            <a:r>
              <a:rPr lang="es-ES" altLang="fr-FR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La sectorización geográfica</a:t>
            </a:r>
          </a:p>
          <a:p>
            <a:pPr eaLnBrk="1" hangingPunct="1"/>
            <a:r>
              <a:rPr lang="es-ES" altLang="fr-FR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La sectorización funcional</a:t>
            </a:r>
            <a:endParaRPr lang="fr-FR" altLang="fr-FR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/>
            <a:endParaRPr lang="fr-FR" altLang="fr-FR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pSp>
        <p:nvGrpSpPr>
          <p:cNvPr id="23555" name="Group 107"/>
          <p:cNvGrpSpPr>
            <a:grpSpLocks noChangeAspect="1"/>
          </p:cNvGrpSpPr>
          <p:nvPr/>
        </p:nvGrpSpPr>
        <p:grpSpPr bwMode="auto">
          <a:xfrm>
            <a:off x="395288" y="2060575"/>
            <a:ext cx="5078412" cy="2735263"/>
            <a:chOff x="2306" y="2512"/>
            <a:chExt cx="6036" cy="3231"/>
          </a:xfrm>
        </p:grpSpPr>
        <p:sp>
          <p:nvSpPr>
            <p:cNvPr id="23583" name="AutoShape 108"/>
            <p:cNvSpPr>
              <a:spLocks noChangeAspect="1" noChangeArrowheads="1"/>
            </p:cNvSpPr>
            <p:nvPr/>
          </p:nvSpPr>
          <p:spPr bwMode="auto">
            <a:xfrm>
              <a:off x="2306" y="2512"/>
              <a:ext cx="6036" cy="3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23584" name="Rectangle 109"/>
            <p:cNvSpPr>
              <a:spLocks noChangeArrowheads="1"/>
            </p:cNvSpPr>
            <p:nvPr/>
          </p:nvSpPr>
          <p:spPr bwMode="auto">
            <a:xfrm>
              <a:off x="5751" y="3258"/>
              <a:ext cx="2225" cy="1105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23585" name="Text Box 110"/>
            <p:cNvSpPr txBox="1">
              <a:spLocks noChangeArrowheads="1"/>
            </p:cNvSpPr>
            <p:nvPr/>
          </p:nvSpPr>
          <p:spPr bwMode="auto">
            <a:xfrm>
              <a:off x="5751" y="4026"/>
              <a:ext cx="144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200">
                  <a:solidFill>
                    <a:srgbClr val="000000"/>
                  </a:solidFill>
                  <a:latin typeface="Calibri Light" panose="020F0302020204030204" pitchFamily="34" charset="0"/>
                  <a:ea typeface="Calibri Light" panose="020F0302020204030204" pitchFamily="34" charset="0"/>
                  <a:cs typeface="Calibri Light" panose="020F0302020204030204" pitchFamily="34" charset="0"/>
                </a:rPr>
                <a:t>Vivienda R+2</a:t>
              </a:r>
              <a:endParaRPr lang="fr-FR" altLang="fr-FR" sz="180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23586" name="AutoShape 111"/>
            <p:cNvSpPr>
              <a:spLocks noChangeArrowheads="1"/>
            </p:cNvSpPr>
            <p:nvPr/>
          </p:nvSpPr>
          <p:spPr bwMode="auto">
            <a:xfrm>
              <a:off x="5921" y="3345"/>
              <a:ext cx="430" cy="339"/>
            </a:xfrm>
            <a:prstGeom prst="irregularSeal2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23587" name="Text Box 112"/>
            <p:cNvSpPr txBox="1">
              <a:spLocks noChangeArrowheads="1"/>
            </p:cNvSpPr>
            <p:nvPr/>
          </p:nvSpPr>
          <p:spPr bwMode="auto">
            <a:xfrm>
              <a:off x="6351" y="3345"/>
              <a:ext cx="1633" cy="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200">
                  <a:solidFill>
                    <a:srgbClr val="FF0000"/>
                  </a:solidFill>
                  <a:latin typeface="Calibri Light" panose="020F0302020204030204" pitchFamily="34" charset="0"/>
                  <a:ea typeface="Calibri Light" panose="020F0302020204030204" pitchFamily="34" charset="0"/>
                  <a:cs typeface="Calibri Light" panose="020F0302020204030204" pitchFamily="34" charset="0"/>
                </a:rPr>
                <a:t>Fuego Habitación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200">
                  <a:solidFill>
                    <a:srgbClr val="FF0000"/>
                  </a:solidFill>
                  <a:latin typeface="Calibri Light" panose="020F0302020204030204" pitchFamily="34" charset="0"/>
                  <a:ea typeface="Calibri Light" panose="020F0302020204030204" pitchFamily="34" charset="0"/>
                  <a:cs typeface="Calibri Light" panose="020F0302020204030204" pitchFamily="34" charset="0"/>
                </a:rPr>
                <a:t>R+1</a:t>
              </a:r>
              <a:endParaRPr lang="fr-FR" altLang="fr-FR" sz="180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grpSp>
          <p:nvGrpSpPr>
            <p:cNvPr id="23588" name="Group 113"/>
            <p:cNvGrpSpPr>
              <a:grpSpLocks/>
            </p:cNvGrpSpPr>
            <p:nvPr/>
          </p:nvGrpSpPr>
          <p:grpSpPr bwMode="auto">
            <a:xfrm>
              <a:off x="4208" y="2512"/>
              <a:ext cx="1110" cy="849"/>
              <a:chOff x="476" y="3113"/>
              <a:chExt cx="499" cy="453"/>
            </a:xfrm>
          </p:grpSpPr>
          <p:sp>
            <p:nvSpPr>
              <p:cNvPr id="23603" name="Rectangle 114"/>
              <p:cNvSpPr>
                <a:spLocks noChangeArrowheads="1"/>
              </p:cNvSpPr>
              <p:nvPr/>
            </p:nvSpPr>
            <p:spPr bwMode="auto">
              <a:xfrm>
                <a:off x="476" y="3294"/>
                <a:ext cx="499" cy="272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BBE0E3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fr-FR" altLang="fr-FR" sz="1200">
                    <a:solidFill>
                      <a:srgbClr val="FF0000"/>
                    </a:solidFill>
                    <a:latin typeface="Calibri Light" panose="020F0302020204030204" pitchFamily="34" charset="0"/>
                    <a:ea typeface="Calibri Light" panose="020F0302020204030204" pitchFamily="34" charset="0"/>
                    <a:cs typeface="Calibri Light" panose="020F0302020204030204" pitchFamily="34" charset="0"/>
                  </a:rPr>
                  <a:t>B100</a:t>
                </a:r>
                <a:endParaRPr lang="fr-FR" altLang="fr-FR" sz="1800">
                  <a:latin typeface="Calibri Light" panose="020F0302020204030204" pitchFamily="34" charset="0"/>
                  <a:ea typeface="Calibri Light" panose="020F0302020204030204" pitchFamily="34" charset="0"/>
                  <a:cs typeface="Calibri Light" panose="020F0302020204030204" pitchFamily="34" charset="0"/>
                </a:endParaRPr>
              </a:p>
            </p:txBody>
          </p:sp>
          <p:sp>
            <p:nvSpPr>
              <p:cNvPr id="23604" name="Line 115"/>
              <p:cNvSpPr>
                <a:spLocks noChangeShapeType="1"/>
              </p:cNvSpPr>
              <p:nvPr/>
            </p:nvSpPr>
            <p:spPr bwMode="auto">
              <a:xfrm flipV="1">
                <a:off x="703" y="3113"/>
                <a:ext cx="0" cy="181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BO"/>
              </a:p>
            </p:txBody>
          </p:sp>
        </p:grpSp>
        <p:sp>
          <p:nvSpPr>
            <p:cNvPr id="23589" name="Line 116"/>
            <p:cNvSpPr>
              <a:spLocks noChangeShapeType="1"/>
            </p:cNvSpPr>
            <p:nvPr/>
          </p:nvSpPr>
          <p:spPr bwMode="auto">
            <a:xfrm>
              <a:off x="5430" y="3322"/>
              <a:ext cx="406" cy="19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grpSp>
          <p:nvGrpSpPr>
            <p:cNvPr id="23590" name="Group 117"/>
            <p:cNvGrpSpPr>
              <a:grpSpLocks/>
            </p:cNvGrpSpPr>
            <p:nvPr/>
          </p:nvGrpSpPr>
          <p:grpSpPr bwMode="auto">
            <a:xfrm>
              <a:off x="5410" y="2919"/>
              <a:ext cx="966" cy="178"/>
              <a:chOff x="1202" y="3430"/>
              <a:chExt cx="512" cy="95"/>
            </a:xfrm>
          </p:grpSpPr>
          <p:sp>
            <p:nvSpPr>
              <p:cNvPr id="23599" name="AutoShape 118"/>
              <p:cNvSpPr>
                <a:spLocks noChangeArrowheads="1"/>
              </p:cNvSpPr>
              <p:nvPr/>
            </p:nvSpPr>
            <p:spPr bwMode="auto">
              <a:xfrm>
                <a:off x="1202" y="3430"/>
                <a:ext cx="136" cy="91"/>
              </a:xfrm>
              <a:prstGeom prst="triangle">
                <a:avLst>
                  <a:gd name="adj" fmla="val 50000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800">
                  <a:latin typeface="Calibri Light" panose="020F0302020204030204" pitchFamily="34" charset="0"/>
                  <a:ea typeface="Calibri Light" panose="020F0302020204030204" pitchFamily="34" charset="0"/>
                  <a:cs typeface="Calibri Light" panose="020F0302020204030204" pitchFamily="34" charset="0"/>
                </a:endParaRPr>
              </a:p>
            </p:txBody>
          </p:sp>
          <p:sp>
            <p:nvSpPr>
              <p:cNvPr id="23600" name="AutoShape 119"/>
              <p:cNvSpPr>
                <a:spLocks noChangeArrowheads="1"/>
              </p:cNvSpPr>
              <p:nvPr/>
            </p:nvSpPr>
            <p:spPr bwMode="auto">
              <a:xfrm>
                <a:off x="1328" y="3430"/>
                <a:ext cx="136" cy="91"/>
              </a:xfrm>
              <a:prstGeom prst="triangle">
                <a:avLst>
                  <a:gd name="adj" fmla="val 50000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800">
                  <a:latin typeface="Calibri Light" panose="020F0302020204030204" pitchFamily="34" charset="0"/>
                  <a:ea typeface="Calibri Light" panose="020F0302020204030204" pitchFamily="34" charset="0"/>
                  <a:cs typeface="Calibri Light" panose="020F0302020204030204" pitchFamily="34" charset="0"/>
                </a:endParaRPr>
              </a:p>
            </p:txBody>
          </p:sp>
          <p:sp>
            <p:nvSpPr>
              <p:cNvPr id="23601" name="AutoShape 120"/>
              <p:cNvSpPr>
                <a:spLocks noChangeArrowheads="1"/>
              </p:cNvSpPr>
              <p:nvPr/>
            </p:nvSpPr>
            <p:spPr bwMode="auto">
              <a:xfrm>
                <a:off x="1452" y="3434"/>
                <a:ext cx="136" cy="91"/>
              </a:xfrm>
              <a:prstGeom prst="triangle">
                <a:avLst>
                  <a:gd name="adj" fmla="val 50000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800">
                  <a:latin typeface="Calibri Light" panose="020F0302020204030204" pitchFamily="34" charset="0"/>
                  <a:ea typeface="Calibri Light" panose="020F0302020204030204" pitchFamily="34" charset="0"/>
                  <a:cs typeface="Calibri Light" panose="020F0302020204030204" pitchFamily="34" charset="0"/>
                </a:endParaRPr>
              </a:p>
            </p:txBody>
          </p:sp>
          <p:sp>
            <p:nvSpPr>
              <p:cNvPr id="23602" name="AutoShape 121"/>
              <p:cNvSpPr>
                <a:spLocks noChangeArrowheads="1"/>
              </p:cNvSpPr>
              <p:nvPr/>
            </p:nvSpPr>
            <p:spPr bwMode="auto">
              <a:xfrm>
                <a:off x="1578" y="3434"/>
                <a:ext cx="136" cy="91"/>
              </a:xfrm>
              <a:prstGeom prst="triangle">
                <a:avLst>
                  <a:gd name="adj" fmla="val 50000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800">
                  <a:latin typeface="Calibri Light" panose="020F0302020204030204" pitchFamily="34" charset="0"/>
                  <a:ea typeface="Calibri Light" panose="020F0302020204030204" pitchFamily="34" charset="0"/>
                  <a:cs typeface="Calibri Light" panose="020F0302020204030204" pitchFamily="34" charset="0"/>
                </a:endParaRPr>
              </a:p>
            </p:txBody>
          </p:sp>
        </p:grpSp>
        <p:grpSp>
          <p:nvGrpSpPr>
            <p:cNvPr id="23591" name="Group 122"/>
            <p:cNvGrpSpPr>
              <a:grpSpLocks/>
            </p:cNvGrpSpPr>
            <p:nvPr/>
          </p:nvGrpSpPr>
          <p:grpSpPr bwMode="auto">
            <a:xfrm>
              <a:off x="3270" y="4449"/>
              <a:ext cx="1210" cy="849"/>
              <a:chOff x="476" y="3113"/>
              <a:chExt cx="499" cy="453"/>
            </a:xfrm>
          </p:grpSpPr>
          <p:sp>
            <p:nvSpPr>
              <p:cNvPr id="23597" name="Rectangle 123"/>
              <p:cNvSpPr>
                <a:spLocks noChangeArrowheads="1"/>
              </p:cNvSpPr>
              <p:nvPr/>
            </p:nvSpPr>
            <p:spPr bwMode="auto">
              <a:xfrm>
                <a:off x="476" y="3294"/>
                <a:ext cx="499" cy="272"/>
              </a:xfrm>
              <a:prstGeom prst="rect">
                <a:avLst/>
              </a:prstGeom>
              <a:noFill/>
              <a:ln w="38100">
                <a:solidFill>
                  <a:srgbClr val="0066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BBE0E3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fr-FR" altLang="fr-FR" sz="1200">
                    <a:solidFill>
                      <a:srgbClr val="0066FF"/>
                    </a:solidFill>
                    <a:latin typeface="Calibri Light" panose="020F0302020204030204" pitchFamily="34" charset="0"/>
                    <a:ea typeface="Calibri Light" panose="020F0302020204030204" pitchFamily="34" charset="0"/>
                    <a:cs typeface="Calibri Light" panose="020F0302020204030204" pitchFamily="34" charset="0"/>
                  </a:rPr>
                  <a:t>B300</a:t>
                </a:r>
                <a:endParaRPr lang="fr-FR" altLang="fr-FR" sz="1800">
                  <a:latin typeface="Calibri Light" panose="020F0302020204030204" pitchFamily="34" charset="0"/>
                  <a:ea typeface="Calibri Light" panose="020F0302020204030204" pitchFamily="34" charset="0"/>
                  <a:cs typeface="Calibri Light" panose="020F0302020204030204" pitchFamily="34" charset="0"/>
                </a:endParaRPr>
              </a:p>
            </p:txBody>
          </p:sp>
          <p:sp>
            <p:nvSpPr>
              <p:cNvPr id="23598" name="Line 124"/>
              <p:cNvSpPr>
                <a:spLocks noChangeShapeType="1"/>
              </p:cNvSpPr>
              <p:nvPr/>
            </p:nvSpPr>
            <p:spPr bwMode="auto">
              <a:xfrm flipV="1">
                <a:off x="703" y="3113"/>
                <a:ext cx="0" cy="181"/>
              </a:xfrm>
              <a:prstGeom prst="line">
                <a:avLst/>
              </a:prstGeom>
              <a:noFill/>
              <a:ln w="38100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BO"/>
              </a:p>
            </p:txBody>
          </p:sp>
        </p:grpSp>
        <p:sp>
          <p:nvSpPr>
            <p:cNvPr id="23592" name="Line 125"/>
            <p:cNvSpPr>
              <a:spLocks noChangeShapeType="1"/>
            </p:cNvSpPr>
            <p:nvPr/>
          </p:nvSpPr>
          <p:spPr bwMode="auto">
            <a:xfrm flipV="1">
              <a:off x="4344" y="3592"/>
              <a:ext cx="1" cy="1022"/>
            </a:xfrm>
            <a:prstGeom prst="line">
              <a:avLst/>
            </a:prstGeom>
            <a:noFill/>
            <a:ln w="38100">
              <a:solidFill>
                <a:srgbClr val="0066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grpSp>
          <p:nvGrpSpPr>
            <p:cNvPr id="23593" name="Group 126"/>
            <p:cNvGrpSpPr>
              <a:grpSpLocks/>
            </p:cNvGrpSpPr>
            <p:nvPr/>
          </p:nvGrpSpPr>
          <p:grpSpPr bwMode="auto">
            <a:xfrm>
              <a:off x="5238" y="4791"/>
              <a:ext cx="942" cy="848"/>
              <a:chOff x="476" y="3113"/>
              <a:chExt cx="499" cy="453"/>
            </a:xfrm>
          </p:grpSpPr>
          <p:sp>
            <p:nvSpPr>
              <p:cNvPr id="23595" name="Rectangle 127"/>
              <p:cNvSpPr>
                <a:spLocks noChangeArrowheads="1"/>
              </p:cNvSpPr>
              <p:nvPr/>
            </p:nvSpPr>
            <p:spPr bwMode="auto">
              <a:xfrm>
                <a:off x="476" y="3294"/>
                <a:ext cx="499" cy="272"/>
              </a:xfrm>
              <a:prstGeom prst="rect">
                <a:avLst/>
              </a:prstGeom>
              <a:noFill/>
              <a:ln w="38100">
                <a:solidFill>
                  <a:srgbClr val="99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BBE0E3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fr-FR" altLang="fr-FR" sz="1800">
                    <a:solidFill>
                      <a:srgbClr val="9900FF"/>
                    </a:solidFill>
                    <a:latin typeface="Calibri Light" panose="020F0302020204030204" pitchFamily="34" charset="0"/>
                    <a:ea typeface="Calibri Light" panose="020F0302020204030204" pitchFamily="34" charset="0"/>
                    <a:cs typeface="Calibri Light" panose="020F0302020204030204" pitchFamily="34" charset="0"/>
                  </a:rPr>
                  <a:t>SGT</a:t>
                </a:r>
                <a:endParaRPr lang="fr-FR" altLang="fr-FR" sz="1800">
                  <a:latin typeface="Calibri Light" panose="020F0302020204030204" pitchFamily="34" charset="0"/>
                  <a:ea typeface="Calibri Light" panose="020F0302020204030204" pitchFamily="34" charset="0"/>
                  <a:cs typeface="Calibri Light" panose="020F0302020204030204" pitchFamily="34" charset="0"/>
                </a:endParaRPr>
              </a:p>
            </p:txBody>
          </p:sp>
          <p:sp>
            <p:nvSpPr>
              <p:cNvPr id="23596" name="Line 128"/>
              <p:cNvSpPr>
                <a:spLocks noChangeShapeType="1"/>
              </p:cNvSpPr>
              <p:nvPr/>
            </p:nvSpPr>
            <p:spPr bwMode="auto">
              <a:xfrm flipV="1">
                <a:off x="703" y="3113"/>
                <a:ext cx="0" cy="181"/>
              </a:xfrm>
              <a:prstGeom prst="line">
                <a:avLst/>
              </a:prstGeom>
              <a:noFill/>
              <a:ln w="38100">
                <a:solidFill>
                  <a:srgbClr val="99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BO"/>
              </a:p>
            </p:txBody>
          </p:sp>
        </p:grpSp>
        <p:sp>
          <p:nvSpPr>
            <p:cNvPr id="23594" name="Oval 129"/>
            <p:cNvSpPr>
              <a:spLocks noChangeArrowheads="1"/>
            </p:cNvSpPr>
            <p:nvPr/>
          </p:nvSpPr>
          <p:spPr bwMode="auto">
            <a:xfrm>
              <a:off x="2306" y="2512"/>
              <a:ext cx="6036" cy="3231"/>
            </a:xfrm>
            <a:prstGeom prst="ellipse">
              <a:avLst/>
            </a:prstGeom>
            <a:noFill/>
            <a:ln w="38100">
              <a:solidFill>
                <a:srgbClr val="9900FF"/>
              </a:solidFill>
              <a:prstDash val="lg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</p:grpSp>
      <p:grpSp>
        <p:nvGrpSpPr>
          <p:cNvPr id="23556" name="Group 130"/>
          <p:cNvGrpSpPr>
            <a:grpSpLocks noChangeAspect="1"/>
          </p:cNvGrpSpPr>
          <p:nvPr/>
        </p:nvGrpSpPr>
        <p:grpSpPr bwMode="auto">
          <a:xfrm>
            <a:off x="5364163" y="4005263"/>
            <a:ext cx="3203575" cy="2722562"/>
            <a:chOff x="2308" y="5137"/>
            <a:chExt cx="3808" cy="3215"/>
          </a:xfrm>
        </p:grpSpPr>
        <p:sp>
          <p:nvSpPr>
            <p:cNvPr id="23559" name="AutoShape 131"/>
            <p:cNvSpPr>
              <a:spLocks noChangeAspect="1" noChangeArrowheads="1"/>
            </p:cNvSpPr>
            <p:nvPr/>
          </p:nvSpPr>
          <p:spPr bwMode="auto">
            <a:xfrm>
              <a:off x="2308" y="5137"/>
              <a:ext cx="3808" cy="3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grpSp>
          <p:nvGrpSpPr>
            <p:cNvPr id="23560" name="Group 132"/>
            <p:cNvGrpSpPr>
              <a:grpSpLocks noChangeAspect="1"/>
            </p:cNvGrpSpPr>
            <p:nvPr/>
          </p:nvGrpSpPr>
          <p:grpSpPr bwMode="auto">
            <a:xfrm>
              <a:off x="2308" y="5137"/>
              <a:ext cx="3363" cy="3215"/>
              <a:chOff x="2306" y="3042"/>
              <a:chExt cx="3362" cy="3216"/>
            </a:xfrm>
          </p:grpSpPr>
          <p:sp>
            <p:nvSpPr>
              <p:cNvPr id="23563" name="AutoShape 133"/>
              <p:cNvSpPr>
                <a:spLocks noChangeAspect="1" noChangeArrowheads="1"/>
              </p:cNvSpPr>
              <p:nvPr/>
            </p:nvSpPr>
            <p:spPr bwMode="auto">
              <a:xfrm>
                <a:off x="2306" y="3042"/>
                <a:ext cx="3362" cy="32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800">
                  <a:latin typeface="Calibri Light" panose="020F0302020204030204" pitchFamily="34" charset="0"/>
                  <a:ea typeface="Calibri Light" panose="020F0302020204030204" pitchFamily="34" charset="0"/>
                  <a:cs typeface="Calibri Light" panose="020F0302020204030204" pitchFamily="34" charset="0"/>
                </a:endParaRPr>
              </a:p>
            </p:txBody>
          </p:sp>
          <p:grpSp>
            <p:nvGrpSpPr>
              <p:cNvPr id="23564" name="Group 134"/>
              <p:cNvGrpSpPr>
                <a:grpSpLocks/>
              </p:cNvGrpSpPr>
              <p:nvPr/>
            </p:nvGrpSpPr>
            <p:grpSpPr bwMode="auto">
              <a:xfrm>
                <a:off x="4361" y="3297"/>
                <a:ext cx="662" cy="364"/>
                <a:chOff x="3368" y="2972"/>
                <a:chExt cx="1280" cy="301"/>
              </a:xfrm>
            </p:grpSpPr>
            <p:sp>
              <p:nvSpPr>
                <p:cNvPr id="23578" name="Line 135"/>
                <p:cNvSpPr>
                  <a:spLocks noChangeShapeType="1"/>
                </p:cNvSpPr>
                <p:nvPr/>
              </p:nvSpPr>
              <p:spPr bwMode="auto">
                <a:xfrm>
                  <a:off x="3413" y="2975"/>
                  <a:ext cx="932" cy="0"/>
                </a:xfrm>
                <a:prstGeom prst="line">
                  <a:avLst/>
                </a:prstGeom>
                <a:noFill/>
                <a:ln w="63500">
                  <a:solidFill>
                    <a:srgbClr val="0000FF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s-BO"/>
                </a:p>
              </p:txBody>
            </p:sp>
            <p:sp>
              <p:nvSpPr>
                <p:cNvPr id="23579" name="AutoShape 136"/>
                <p:cNvSpPr>
                  <a:spLocks noChangeArrowheads="1"/>
                </p:cNvSpPr>
                <p:nvPr/>
              </p:nvSpPr>
              <p:spPr bwMode="auto">
                <a:xfrm>
                  <a:off x="3368" y="2972"/>
                  <a:ext cx="1280" cy="301"/>
                </a:xfrm>
                <a:prstGeom prst="bracketPair">
                  <a:avLst>
                    <a:gd name="adj" fmla="val 16667"/>
                  </a:avLst>
                </a:prstGeom>
                <a:noFill/>
                <a:ln w="63500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BBE0E3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fr-FR" altLang="fr-FR" sz="1800">
                    <a:latin typeface="Calibri Light" panose="020F0302020204030204" pitchFamily="34" charset="0"/>
                    <a:ea typeface="Calibri Light" panose="020F0302020204030204" pitchFamily="34" charset="0"/>
                    <a:cs typeface="Calibri Light" panose="020F0302020204030204" pitchFamily="34" charset="0"/>
                  </a:endParaRPr>
                </a:p>
              </p:txBody>
            </p:sp>
            <p:sp>
              <p:nvSpPr>
                <p:cNvPr id="23580" name="Line 137"/>
                <p:cNvSpPr>
                  <a:spLocks noChangeShapeType="1"/>
                </p:cNvSpPr>
                <p:nvPr/>
              </p:nvSpPr>
              <p:spPr bwMode="auto">
                <a:xfrm flipH="1">
                  <a:off x="3688" y="3272"/>
                  <a:ext cx="932" cy="0"/>
                </a:xfrm>
                <a:prstGeom prst="line">
                  <a:avLst/>
                </a:prstGeom>
                <a:noFill/>
                <a:ln w="63500">
                  <a:solidFill>
                    <a:srgbClr val="0000FF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s-BO"/>
                </a:p>
              </p:txBody>
            </p:sp>
            <p:sp>
              <p:nvSpPr>
                <p:cNvPr id="23581" name="Line 138"/>
                <p:cNvSpPr>
                  <a:spLocks noChangeShapeType="1"/>
                </p:cNvSpPr>
                <p:nvPr/>
              </p:nvSpPr>
              <p:spPr bwMode="auto">
                <a:xfrm>
                  <a:off x="4224" y="2977"/>
                  <a:ext cx="380" cy="0"/>
                </a:xfrm>
                <a:prstGeom prst="line">
                  <a:avLst/>
                </a:prstGeom>
                <a:noFill/>
                <a:ln w="63500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s-BO"/>
                </a:p>
              </p:txBody>
            </p:sp>
            <p:sp>
              <p:nvSpPr>
                <p:cNvPr id="23582" name="Line 139"/>
                <p:cNvSpPr>
                  <a:spLocks noChangeShapeType="1"/>
                </p:cNvSpPr>
                <p:nvPr/>
              </p:nvSpPr>
              <p:spPr bwMode="auto">
                <a:xfrm>
                  <a:off x="3416" y="3272"/>
                  <a:ext cx="348" cy="0"/>
                </a:xfrm>
                <a:prstGeom prst="line">
                  <a:avLst/>
                </a:prstGeom>
                <a:noFill/>
                <a:ln w="63500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s-BO"/>
                </a:p>
              </p:txBody>
            </p:sp>
          </p:grpSp>
          <p:grpSp>
            <p:nvGrpSpPr>
              <p:cNvPr id="23565" name="Group 140"/>
              <p:cNvGrpSpPr>
                <a:grpSpLocks/>
              </p:cNvGrpSpPr>
              <p:nvPr/>
            </p:nvGrpSpPr>
            <p:grpSpPr bwMode="auto">
              <a:xfrm>
                <a:off x="2306" y="3938"/>
                <a:ext cx="1564" cy="1090"/>
                <a:chOff x="3560" y="1549"/>
                <a:chExt cx="829" cy="581"/>
              </a:xfrm>
            </p:grpSpPr>
            <p:sp>
              <p:nvSpPr>
                <p:cNvPr id="23576" name="Text Box 141"/>
                <p:cNvSpPr txBox="1">
                  <a:spLocks noChangeArrowheads="1"/>
                </p:cNvSpPr>
                <p:nvPr/>
              </p:nvSpPr>
              <p:spPr bwMode="auto">
                <a:xfrm>
                  <a:off x="3560" y="1706"/>
                  <a:ext cx="829" cy="424"/>
                </a:xfrm>
                <a:prstGeom prst="rect">
                  <a:avLst/>
                </a:prstGeom>
                <a:noFill/>
                <a:ln w="31750">
                  <a:solidFill>
                    <a:srgbClr val="0066FF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BBE0E3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fr-FR" altLang="fr-FR" sz="1800" b="1">
                      <a:solidFill>
                        <a:srgbClr val="0066FF"/>
                      </a:solidFill>
                      <a:latin typeface="Calibri Light" panose="020F0302020204030204" pitchFamily="34" charset="0"/>
                      <a:ea typeface="Calibri Light" panose="020F0302020204030204" pitchFamily="34" charset="0"/>
                      <a:cs typeface="Calibri Light" panose="020F0302020204030204" pitchFamily="34" charset="0"/>
                    </a:rPr>
                    <a:t>B301</a:t>
                  </a:r>
                  <a:endParaRPr lang="fr-FR" altLang="fr-FR" sz="1800">
                    <a:latin typeface="Calibri Light" panose="020F0302020204030204" pitchFamily="34" charset="0"/>
                    <a:ea typeface="Calibri Light" panose="020F0302020204030204" pitchFamily="34" charset="0"/>
                    <a:cs typeface="Calibri Light" panose="020F0302020204030204" pitchFamily="34" charset="0"/>
                  </a:endParaRPr>
                </a:p>
              </p:txBody>
            </p:sp>
            <p:sp>
              <p:nvSpPr>
                <p:cNvPr id="23577" name="Line 142"/>
                <p:cNvSpPr>
                  <a:spLocks noChangeShapeType="1"/>
                </p:cNvSpPr>
                <p:nvPr/>
              </p:nvSpPr>
              <p:spPr bwMode="auto">
                <a:xfrm>
                  <a:off x="3969" y="1549"/>
                  <a:ext cx="0" cy="146"/>
                </a:xfrm>
                <a:prstGeom prst="line">
                  <a:avLst/>
                </a:prstGeom>
                <a:noFill/>
                <a:ln w="31750">
                  <a:solidFill>
                    <a:srgbClr val="0066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s-BO"/>
                </a:p>
              </p:txBody>
            </p:sp>
          </p:grpSp>
          <p:grpSp>
            <p:nvGrpSpPr>
              <p:cNvPr id="23566" name="Group 146"/>
              <p:cNvGrpSpPr>
                <a:grpSpLocks/>
              </p:cNvGrpSpPr>
              <p:nvPr/>
            </p:nvGrpSpPr>
            <p:grpSpPr bwMode="auto">
              <a:xfrm>
                <a:off x="2306" y="5168"/>
                <a:ext cx="1564" cy="1090"/>
                <a:chOff x="3560" y="1549"/>
                <a:chExt cx="829" cy="581"/>
              </a:xfrm>
            </p:grpSpPr>
            <p:sp>
              <p:nvSpPr>
                <p:cNvPr id="23574" name="Text Box 147"/>
                <p:cNvSpPr txBox="1">
                  <a:spLocks noChangeArrowheads="1"/>
                </p:cNvSpPr>
                <p:nvPr/>
              </p:nvSpPr>
              <p:spPr bwMode="auto">
                <a:xfrm>
                  <a:off x="3560" y="1706"/>
                  <a:ext cx="829" cy="424"/>
                </a:xfrm>
                <a:prstGeom prst="rect">
                  <a:avLst/>
                </a:prstGeom>
                <a:noFill/>
                <a:ln w="31750">
                  <a:solidFill>
                    <a:srgbClr val="0066FF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BBE0E3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fr-FR" altLang="fr-FR" sz="1800" b="1">
                      <a:solidFill>
                        <a:srgbClr val="0066FF"/>
                      </a:solidFill>
                      <a:latin typeface="Calibri Light" panose="020F0302020204030204" pitchFamily="34" charset="0"/>
                      <a:ea typeface="Calibri Light" panose="020F0302020204030204" pitchFamily="34" charset="0"/>
                      <a:cs typeface="Calibri Light" panose="020F0302020204030204" pitchFamily="34" charset="0"/>
                    </a:rPr>
                    <a:t>B302</a:t>
                  </a:r>
                  <a:endParaRPr lang="fr-FR" altLang="fr-FR" sz="1800">
                    <a:latin typeface="Calibri Light" panose="020F0302020204030204" pitchFamily="34" charset="0"/>
                    <a:ea typeface="Calibri Light" panose="020F0302020204030204" pitchFamily="34" charset="0"/>
                    <a:cs typeface="Calibri Light" panose="020F0302020204030204" pitchFamily="34" charset="0"/>
                  </a:endParaRPr>
                </a:p>
              </p:txBody>
            </p:sp>
            <p:sp>
              <p:nvSpPr>
                <p:cNvPr id="23575" name="Line 148"/>
                <p:cNvSpPr>
                  <a:spLocks noChangeShapeType="1"/>
                </p:cNvSpPr>
                <p:nvPr/>
              </p:nvSpPr>
              <p:spPr bwMode="auto">
                <a:xfrm>
                  <a:off x="3969" y="1549"/>
                  <a:ext cx="0" cy="146"/>
                </a:xfrm>
                <a:prstGeom prst="line">
                  <a:avLst/>
                </a:prstGeom>
                <a:noFill/>
                <a:ln w="31750">
                  <a:solidFill>
                    <a:srgbClr val="0066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s-BO"/>
                </a:p>
              </p:txBody>
            </p:sp>
          </p:grpSp>
          <p:grpSp>
            <p:nvGrpSpPr>
              <p:cNvPr id="23567" name="Group 149"/>
              <p:cNvGrpSpPr>
                <a:grpSpLocks/>
              </p:cNvGrpSpPr>
              <p:nvPr/>
            </p:nvGrpSpPr>
            <p:grpSpPr bwMode="auto">
              <a:xfrm>
                <a:off x="4104" y="5168"/>
                <a:ext cx="1564" cy="1090"/>
                <a:chOff x="3560" y="1549"/>
                <a:chExt cx="829" cy="581"/>
              </a:xfrm>
            </p:grpSpPr>
            <p:sp>
              <p:nvSpPr>
                <p:cNvPr id="23572" name="Text Box 150"/>
                <p:cNvSpPr txBox="1">
                  <a:spLocks noChangeArrowheads="1"/>
                </p:cNvSpPr>
                <p:nvPr/>
              </p:nvSpPr>
              <p:spPr bwMode="auto">
                <a:xfrm>
                  <a:off x="3560" y="1706"/>
                  <a:ext cx="829" cy="424"/>
                </a:xfrm>
                <a:prstGeom prst="rect">
                  <a:avLst/>
                </a:prstGeom>
                <a:noFill/>
                <a:ln w="31750">
                  <a:solidFill>
                    <a:srgbClr val="0066FF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BBE0E3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fr-FR" altLang="fr-FR" sz="1800" b="1">
                      <a:solidFill>
                        <a:srgbClr val="0066FF"/>
                      </a:solidFill>
                      <a:latin typeface="Calibri Light" panose="020F0302020204030204" pitchFamily="34" charset="0"/>
                      <a:ea typeface="Calibri Light" panose="020F0302020204030204" pitchFamily="34" charset="0"/>
                      <a:cs typeface="Calibri Light" panose="020F0302020204030204" pitchFamily="34" charset="0"/>
                    </a:rPr>
                    <a:t>B303</a:t>
                  </a:r>
                  <a:endParaRPr lang="fr-FR" altLang="fr-FR" sz="1800">
                    <a:latin typeface="Calibri Light" panose="020F0302020204030204" pitchFamily="34" charset="0"/>
                    <a:ea typeface="Calibri Light" panose="020F0302020204030204" pitchFamily="34" charset="0"/>
                    <a:cs typeface="Calibri Light" panose="020F0302020204030204" pitchFamily="34" charset="0"/>
                  </a:endParaRPr>
                </a:p>
              </p:txBody>
            </p:sp>
            <p:sp>
              <p:nvSpPr>
                <p:cNvPr id="23573" name="Line 151"/>
                <p:cNvSpPr>
                  <a:spLocks noChangeShapeType="1"/>
                </p:cNvSpPr>
                <p:nvPr/>
              </p:nvSpPr>
              <p:spPr bwMode="auto">
                <a:xfrm>
                  <a:off x="3969" y="1549"/>
                  <a:ext cx="0" cy="146"/>
                </a:xfrm>
                <a:prstGeom prst="line">
                  <a:avLst/>
                </a:prstGeom>
                <a:noFill/>
                <a:ln w="31750">
                  <a:solidFill>
                    <a:srgbClr val="0066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s-BO"/>
                </a:p>
              </p:txBody>
            </p:sp>
          </p:grpSp>
          <p:grpSp>
            <p:nvGrpSpPr>
              <p:cNvPr id="23568" name="Group 152"/>
              <p:cNvGrpSpPr>
                <a:grpSpLocks/>
              </p:cNvGrpSpPr>
              <p:nvPr/>
            </p:nvGrpSpPr>
            <p:grpSpPr bwMode="auto">
              <a:xfrm>
                <a:off x="4361" y="3893"/>
                <a:ext cx="941" cy="848"/>
                <a:chOff x="476" y="3113"/>
                <a:chExt cx="499" cy="453"/>
              </a:xfrm>
            </p:grpSpPr>
            <p:sp>
              <p:nvSpPr>
                <p:cNvPr id="23570" name="Rectangle 153"/>
                <p:cNvSpPr>
                  <a:spLocks noChangeArrowheads="1"/>
                </p:cNvSpPr>
                <p:nvPr/>
              </p:nvSpPr>
              <p:spPr bwMode="auto">
                <a:xfrm>
                  <a:off x="476" y="3294"/>
                  <a:ext cx="499" cy="272"/>
                </a:xfrm>
                <a:prstGeom prst="rect">
                  <a:avLst/>
                </a:prstGeom>
                <a:noFill/>
                <a:ln w="38100">
                  <a:solidFill>
                    <a:srgbClr val="9900FF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BBE0E3"/>
                      </a:solidFill>
                    </a14:hiddenFill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fr-FR" altLang="fr-FR" sz="1800">
                      <a:solidFill>
                        <a:srgbClr val="9900FF"/>
                      </a:solidFill>
                      <a:latin typeface="Calibri Light" panose="020F0302020204030204" pitchFamily="34" charset="0"/>
                      <a:ea typeface="Calibri Light" panose="020F0302020204030204" pitchFamily="34" charset="0"/>
                      <a:cs typeface="Calibri Light" panose="020F0302020204030204" pitchFamily="34" charset="0"/>
                    </a:rPr>
                    <a:t>SGT</a:t>
                  </a:r>
                  <a:endParaRPr lang="fr-FR" altLang="fr-FR" sz="1800">
                    <a:latin typeface="Calibri Light" panose="020F0302020204030204" pitchFamily="34" charset="0"/>
                    <a:ea typeface="Calibri Light" panose="020F0302020204030204" pitchFamily="34" charset="0"/>
                    <a:cs typeface="Calibri Light" panose="020F0302020204030204" pitchFamily="34" charset="0"/>
                  </a:endParaRPr>
                </a:p>
              </p:txBody>
            </p:sp>
            <p:sp>
              <p:nvSpPr>
                <p:cNvPr id="23571" name="Line 154"/>
                <p:cNvSpPr>
                  <a:spLocks noChangeShapeType="1"/>
                </p:cNvSpPr>
                <p:nvPr/>
              </p:nvSpPr>
              <p:spPr bwMode="auto">
                <a:xfrm flipV="1">
                  <a:off x="703" y="3113"/>
                  <a:ext cx="0" cy="181"/>
                </a:xfrm>
                <a:prstGeom prst="line">
                  <a:avLst/>
                </a:prstGeom>
                <a:noFill/>
                <a:ln w="38100">
                  <a:solidFill>
                    <a:srgbClr val="99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s-BO"/>
                </a:p>
              </p:txBody>
            </p:sp>
          </p:grpSp>
          <p:sp>
            <p:nvSpPr>
              <p:cNvPr id="23569" name="Text Box 155"/>
              <p:cNvSpPr txBox="1">
                <a:spLocks noChangeArrowheads="1"/>
              </p:cNvSpPr>
              <p:nvPr/>
            </p:nvSpPr>
            <p:spPr bwMode="auto">
              <a:xfrm>
                <a:off x="3248" y="3213"/>
                <a:ext cx="1154" cy="4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BBE0E3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800">
                  <a:latin typeface="Calibri Light" panose="020F0302020204030204" pitchFamily="34" charset="0"/>
                  <a:ea typeface="Calibri Light" panose="020F0302020204030204" pitchFamily="34" charset="0"/>
                  <a:cs typeface="Calibri Light" panose="020F0302020204030204" pitchFamily="34" charset="0"/>
                </a:endParaRPr>
              </a:p>
            </p:txBody>
          </p:sp>
        </p:grpSp>
        <p:sp>
          <p:nvSpPr>
            <p:cNvPr id="23561" name="Rectangle 156"/>
            <p:cNvSpPr>
              <a:spLocks noChangeArrowheads="1"/>
            </p:cNvSpPr>
            <p:nvPr/>
          </p:nvSpPr>
          <p:spPr bwMode="auto">
            <a:xfrm>
              <a:off x="5218" y="5137"/>
              <a:ext cx="856" cy="765"/>
            </a:xfrm>
            <a:prstGeom prst="rect">
              <a:avLst/>
            </a:prstGeom>
            <a:solidFill>
              <a:srgbClr val="00CCFF"/>
            </a:solidFill>
            <a:ln w="9525">
              <a:solidFill>
                <a:srgbClr val="00CC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23562" name="Text Box 157"/>
            <p:cNvSpPr txBox="1">
              <a:spLocks noChangeArrowheads="1"/>
            </p:cNvSpPr>
            <p:nvPr/>
          </p:nvSpPr>
          <p:spPr bwMode="auto">
            <a:xfrm>
              <a:off x="5218" y="5902"/>
              <a:ext cx="898" cy="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400">
                  <a:solidFill>
                    <a:srgbClr val="000000"/>
                  </a:solidFill>
                  <a:latin typeface="Calibri Light" panose="020F0302020204030204" pitchFamily="34" charset="0"/>
                  <a:ea typeface="Calibri Light" panose="020F0302020204030204" pitchFamily="34" charset="0"/>
                  <a:cs typeface="Calibri Light" panose="020F0302020204030204" pitchFamily="34" charset="0"/>
                </a:rPr>
                <a:t>600m</a:t>
              </a:r>
              <a:endParaRPr lang="fr-FR" altLang="fr-FR" sz="180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</p:grpSp>
      <p:sp>
        <p:nvSpPr>
          <p:cNvPr id="2" name="Triangle isocèle 1"/>
          <p:cNvSpPr/>
          <p:nvPr/>
        </p:nvSpPr>
        <p:spPr>
          <a:xfrm>
            <a:off x="6891338" y="2746375"/>
            <a:ext cx="388937" cy="41275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5" name="Triangle isocèle 54"/>
          <p:cNvSpPr/>
          <p:nvPr/>
        </p:nvSpPr>
        <p:spPr>
          <a:xfrm rot="10800000">
            <a:off x="6891338" y="3187700"/>
            <a:ext cx="387350" cy="414338"/>
          </a:xfrm>
          <a:prstGeom prst="triangl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241425" y="439738"/>
            <a:ext cx="6985000" cy="1143000"/>
          </a:xfrm>
        </p:spPr>
        <p:txBody>
          <a:bodyPr/>
          <a:lstStyle/>
          <a:p>
            <a:pPr marL="533400" indent="-533400" eaLnBrk="1" hangingPunct="1">
              <a:defRPr/>
            </a:pPr>
            <a:r>
              <a:rPr lang="es-E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12- El agua</a:t>
            </a:r>
            <a:endParaRPr lang="fr-FR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pSp>
        <p:nvGrpSpPr>
          <p:cNvPr id="24579" name="Group 27"/>
          <p:cNvGrpSpPr>
            <a:grpSpLocks noChangeAspect="1"/>
          </p:cNvGrpSpPr>
          <p:nvPr/>
        </p:nvGrpSpPr>
        <p:grpSpPr bwMode="auto">
          <a:xfrm>
            <a:off x="5362575" y="1866900"/>
            <a:ext cx="914400" cy="552450"/>
            <a:chOff x="4898" y="2212"/>
            <a:chExt cx="2304" cy="1392"/>
          </a:xfrm>
        </p:grpSpPr>
        <p:sp>
          <p:nvSpPr>
            <p:cNvPr id="24633" name="AutoShape 29"/>
            <p:cNvSpPr>
              <a:spLocks noChangeAspect="1" noChangeArrowheads="1" noTextEdit="1"/>
            </p:cNvSpPr>
            <p:nvPr/>
          </p:nvSpPr>
          <p:spPr bwMode="auto">
            <a:xfrm>
              <a:off x="4898" y="2212"/>
              <a:ext cx="2304" cy="1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4634" name="Oval 28"/>
            <p:cNvSpPr>
              <a:spLocks noChangeArrowheads="1"/>
            </p:cNvSpPr>
            <p:nvPr/>
          </p:nvSpPr>
          <p:spPr bwMode="auto">
            <a:xfrm>
              <a:off x="5234" y="2260"/>
              <a:ext cx="1344" cy="1344"/>
            </a:xfrm>
            <a:prstGeom prst="ellipse">
              <a:avLst/>
            </a:prstGeom>
            <a:solidFill>
              <a:srgbClr val="0066FF"/>
            </a:solidFill>
            <a:ln w="12700">
              <a:solidFill>
                <a:srgbClr val="0066FF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24580" name="Group 17"/>
          <p:cNvGrpSpPr>
            <a:grpSpLocks noChangeAspect="1"/>
          </p:cNvGrpSpPr>
          <p:nvPr/>
        </p:nvGrpSpPr>
        <p:grpSpPr bwMode="auto">
          <a:xfrm>
            <a:off x="5505450" y="2947988"/>
            <a:ext cx="536575" cy="533400"/>
            <a:chOff x="2306" y="772"/>
            <a:chExt cx="1354" cy="1346"/>
          </a:xfrm>
        </p:grpSpPr>
        <p:sp>
          <p:nvSpPr>
            <p:cNvPr id="24624" name="AutoShape 26"/>
            <p:cNvSpPr>
              <a:spLocks noChangeAspect="1" noChangeArrowheads="1" noTextEdit="1"/>
            </p:cNvSpPr>
            <p:nvPr/>
          </p:nvSpPr>
          <p:spPr bwMode="auto">
            <a:xfrm>
              <a:off x="2306" y="772"/>
              <a:ext cx="1354" cy="1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4625" name="Oval 25"/>
            <p:cNvSpPr>
              <a:spLocks noChangeArrowheads="1"/>
            </p:cNvSpPr>
            <p:nvPr/>
          </p:nvSpPr>
          <p:spPr bwMode="auto">
            <a:xfrm>
              <a:off x="2306" y="772"/>
              <a:ext cx="1346" cy="1346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0066FF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24626" name="Line 24"/>
            <p:cNvSpPr>
              <a:spLocks noChangeShapeType="1"/>
            </p:cNvSpPr>
            <p:nvPr/>
          </p:nvSpPr>
          <p:spPr bwMode="auto">
            <a:xfrm>
              <a:off x="2335" y="1558"/>
              <a:ext cx="1325" cy="11"/>
            </a:xfrm>
            <a:prstGeom prst="line">
              <a:avLst/>
            </a:prstGeom>
            <a:noFill/>
            <a:ln w="127000">
              <a:solidFill>
                <a:srgbClr val="00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4627" name="Line 23"/>
            <p:cNvSpPr>
              <a:spLocks noChangeShapeType="1"/>
            </p:cNvSpPr>
            <p:nvPr/>
          </p:nvSpPr>
          <p:spPr bwMode="auto">
            <a:xfrm flipV="1">
              <a:off x="2394" y="1737"/>
              <a:ext cx="1186" cy="24"/>
            </a:xfrm>
            <a:prstGeom prst="line">
              <a:avLst/>
            </a:prstGeom>
            <a:noFill/>
            <a:ln w="88900">
              <a:solidFill>
                <a:srgbClr val="00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4628" name="Line 22"/>
            <p:cNvSpPr>
              <a:spLocks noChangeShapeType="1"/>
            </p:cNvSpPr>
            <p:nvPr/>
          </p:nvSpPr>
          <p:spPr bwMode="auto">
            <a:xfrm flipV="1">
              <a:off x="2479" y="1870"/>
              <a:ext cx="989" cy="24"/>
            </a:xfrm>
            <a:prstGeom prst="line">
              <a:avLst/>
            </a:prstGeom>
            <a:noFill/>
            <a:ln w="38100">
              <a:solidFill>
                <a:srgbClr val="00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4629" name="Line 21"/>
            <p:cNvSpPr>
              <a:spLocks noChangeShapeType="1"/>
            </p:cNvSpPr>
            <p:nvPr/>
          </p:nvSpPr>
          <p:spPr bwMode="auto">
            <a:xfrm flipV="1">
              <a:off x="2586" y="1942"/>
              <a:ext cx="882" cy="24"/>
            </a:xfrm>
            <a:prstGeom prst="line">
              <a:avLst/>
            </a:prstGeom>
            <a:noFill/>
            <a:ln w="38100">
              <a:solidFill>
                <a:srgbClr val="00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4630" name="Line 20"/>
            <p:cNvSpPr>
              <a:spLocks noChangeShapeType="1"/>
            </p:cNvSpPr>
            <p:nvPr/>
          </p:nvSpPr>
          <p:spPr bwMode="auto">
            <a:xfrm>
              <a:off x="2682" y="2038"/>
              <a:ext cx="594" cy="11"/>
            </a:xfrm>
            <a:prstGeom prst="line">
              <a:avLst/>
            </a:prstGeom>
            <a:noFill/>
            <a:ln w="38100">
              <a:solidFill>
                <a:srgbClr val="00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4631" name="Line 19"/>
            <p:cNvSpPr>
              <a:spLocks noChangeShapeType="1"/>
            </p:cNvSpPr>
            <p:nvPr/>
          </p:nvSpPr>
          <p:spPr bwMode="auto">
            <a:xfrm flipV="1">
              <a:off x="2634" y="1966"/>
              <a:ext cx="642" cy="48"/>
            </a:xfrm>
            <a:prstGeom prst="line">
              <a:avLst/>
            </a:prstGeom>
            <a:noFill/>
            <a:ln w="38100">
              <a:solidFill>
                <a:srgbClr val="00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4632" name="Line 18"/>
            <p:cNvSpPr>
              <a:spLocks noChangeShapeType="1"/>
            </p:cNvSpPr>
            <p:nvPr/>
          </p:nvSpPr>
          <p:spPr bwMode="auto">
            <a:xfrm flipV="1">
              <a:off x="2314" y="1380"/>
              <a:ext cx="1306" cy="0"/>
            </a:xfrm>
            <a:prstGeom prst="line">
              <a:avLst/>
            </a:prstGeom>
            <a:noFill/>
            <a:ln w="38100">
              <a:solidFill>
                <a:srgbClr val="00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</p:grpSp>
      <p:grpSp>
        <p:nvGrpSpPr>
          <p:cNvPr id="24581" name="Group 14"/>
          <p:cNvGrpSpPr>
            <a:grpSpLocks noChangeAspect="1"/>
          </p:cNvGrpSpPr>
          <p:nvPr/>
        </p:nvGrpSpPr>
        <p:grpSpPr bwMode="auto">
          <a:xfrm>
            <a:off x="5289550" y="5972175"/>
            <a:ext cx="800100" cy="723900"/>
            <a:chOff x="4898" y="1924"/>
            <a:chExt cx="2016" cy="1824"/>
          </a:xfrm>
        </p:grpSpPr>
        <p:sp>
          <p:nvSpPr>
            <p:cNvPr id="24622" name="AutoShape 16"/>
            <p:cNvSpPr>
              <a:spLocks noChangeAspect="1" noChangeArrowheads="1" noTextEdit="1"/>
            </p:cNvSpPr>
            <p:nvPr/>
          </p:nvSpPr>
          <p:spPr bwMode="auto">
            <a:xfrm>
              <a:off x="4898" y="1924"/>
              <a:ext cx="2016" cy="1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4623" name="Rectangle 15"/>
            <p:cNvSpPr>
              <a:spLocks noChangeArrowheads="1"/>
            </p:cNvSpPr>
            <p:nvPr/>
          </p:nvSpPr>
          <p:spPr bwMode="auto">
            <a:xfrm>
              <a:off x="5000" y="2116"/>
              <a:ext cx="1812" cy="1632"/>
            </a:xfrm>
            <a:prstGeom prst="rect">
              <a:avLst/>
            </a:prstGeom>
            <a:solidFill>
              <a:srgbClr val="0066FF"/>
            </a:solidFill>
            <a:ln w="9525">
              <a:solidFill>
                <a:srgbClr val="0066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24582" name="Group 9"/>
          <p:cNvGrpSpPr>
            <a:grpSpLocks noChangeAspect="1"/>
          </p:cNvGrpSpPr>
          <p:nvPr/>
        </p:nvGrpSpPr>
        <p:grpSpPr bwMode="auto">
          <a:xfrm>
            <a:off x="5362575" y="3956050"/>
            <a:ext cx="719138" cy="668338"/>
            <a:chOff x="2306" y="3582"/>
            <a:chExt cx="1811" cy="1685"/>
          </a:xfrm>
        </p:grpSpPr>
        <p:sp>
          <p:nvSpPr>
            <p:cNvPr id="24618" name="AutoShape 13"/>
            <p:cNvSpPr>
              <a:spLocks noChangeAspect="1" noChangeArrowheads="1" noTextEdit="1"/>
            </p:cNvSpPr>
            <p:nvPr/>
          </p:nvSpPr>
          <p:spPr bwMode="auto">
            <a:xfrm>
              <a:off x="2306" y="3582"/>
              <a:ext cx="1811" cy="16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4619" name="Rectangle 12"/>
            <p:cNvSpPr>
              <a:spLocks noChangeArrowheads="1"/>
            </p:cNvSpPr>
            <p:nvPr/>
          </p:nvSpPr>
          <p:spPr bwMode="auto">
            <a:xfrm>
              <a:off x="2306" y="3635"/>
              <a:ext cx="1811" cy="1632"/>
            </a:xfrm>
            <a:prstGeom prst="rect">
              <a:avLst/>
            </a:prstGeom>
            <a:solidFill>
              <a:srgbClr val="0066FF"/>
            </a:solidFill>
            <a:ln w="31750">
              <a:solidFill>
                <a:srgbClr val="0066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24620" name="Rectangle 11"/>
            <p:cNvSpPr>
              <a:spLocks noChangeArrowheads="1"/>
            </p:cNvSpPr>
            <p:nvPr/>
          </p:nvSpPr>
          <p:spPr bwMode="auto">
            <a:xfrm>
              <a:off x="2306" y="3595"/>
              <a:ext cx="1811" cy="907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0066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24621" name="Text Box 10"/>
            <p:cNvSpPr txBox="1">
              <a:spLocks noChangeArrowheads="1"/>
            </p:cNvSpPr>
            <p:nvPr/>
          </p:nvSpPr>
          <p:spPr bwMode="auto">
            <a:xfrm>
              <a:off x="2306" y="3582"/>
              <a:ext cx="1728" cy="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1000" b="1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60 m3</a:t>
              </a:r>
              <a:endParaRPr lang="es-ES" altLang="fr-FR" sz="1800">
                <a:latin typeface="Arial" panose="020B060402020202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583" name="Group 112"/>
          <p:cNvGrpSpPr>
            <a:grpSpLocks/>
          </p:cNvGrpSpPr>
          <p:nvPr/>
        </p:nvGrpSpPr>
        <p:grpSpPr bwMode="auto">
          <a:xfrm>
            <a:off x="5289550" y="5035550"/>
            <a:ext cx="893763" cy="571500"/>
            <a:chOff x="431" y="2750"/>
            <a:chExt cx="563" cy="360"/>
          </a:xfrm>
        </p:grpSpPr>
        <p:grpSp>
          <p:nvGrpSpPr>
            <p:cNvPr id="24613" name="Group 4"/>
            <p:cNvGrpSpPr>
              <a:grpSpLocks noChangeAspect="1"/>
            </p:cNvGrpSpPr>
            <p:nvPr/>
          </p:nvGrpSpPr>
          <p:grpSpPr bwMode="auto">
            <a:xfrm>
              <a:off x="431" y="2750"/>
              <a:ext cx="563" cy="360"/>
              <a:chOff x="2594" y="3582"/>
              <a:chExt cx="2253" cy="1440"/>
            </a:xfrm>
          </p:grpSpPr>
          <p:sp>
            <p:nvSpPr>
              <p:cNvPr id="24615" name="AutoShape 7"/>
              <p:cNvSpPr>
                <a:spLocks noChangeAspect="1" noChangeArrowheads="1" noTextEdit="1"/>
              </p:cNvSpPr>
              <p:nvPr/>
            </p:nvSpPr>
            <p:spPr bwMode="auto">
              <a:xfrm>
                <a:off x="2594" y="3582"/>
                <a:ext cx="2253" cy="1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BO"/>
              </a:p>
            </p:txBody>
          </p:sp>
          <p:sp>
            <p:nvSpPr>
              <p:cNvPr id="24616" name="Rectangle 6"/>
              <p:cNvSpPr>
                <a:spLocks noChangeArrowheads="1"/>
              </p:cNvSpPr>
              <p:nvPr/>
            </p:nvSpPr>
            <p:spPr bwMode="auto">
              <a:xfrm>
                <a:off x="2594" y="3582"/>
                <a:ext cx="2253" cy="1440"/>
              </a:xfrm>
              <a:prstGeom prst="rect">
                <a:avLst/>
              </a:prstGeom>
              <a:solidFill>
                <a:srgbClr val="FFFFFF"/>
              </a:solidFill>
              <a:ln w="31750">
                <a:solidFill>
                  <a:srgbClr val="0066FF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24617" name="Line 5"/>
              <p:cNvSpPr>
                <a:spLocks noChangeShapeType="1"/>
              </p:cNvSpPr>
              <p:nvPr/>
            </p:nvSpPr>
            <p:spPr bwMode="auto">
              <a:xfrm>
                <a:off x="2594" y="3582"/>
                <a:ext cx="2253" cy="1440"/>
              </a:xfrm>
              <a:prstGeom prst="line">
                <a:avLst/>
              </a:prstGeom>
              <a:noFill/>
              <a:ln w="31750">
                <a:solidFill>
                  <a:srgbClr val="00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BO"/>
              </a:p>
            </p:txBody>
          </p:sp>
        </p:grpSp>
        <p:sp>
          <p:nvSpPr>
            <p:cNvPr id="24614" name="Line 8"/>
            <p:cNvSpPr>
              <a:spLocks noChangeShapeType="1"/>
            </p:cNvSpPr>
            <p:nvPr/>
          </p:nvSpPr>
          <p:spPr bwMode="auto">
            <a:xfrm flipV="1">
              <a:off x="431" y="2750"/>
              <a:ext cx="544" cy="360"/>
            </a:xfrm>
            <a:prstGeom prst="line">
              <a:avLst/>
            </a:prstGeom>
            <a:noFill/>
            <a:ln w="31750">
              <a:solidFill>
                <a:srgbClr val="00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</p:grpSp>
      <p:sp>
        <p:nvSpPr>
          <p:cNvPr id="24584" name="Rectangle 33"/>
          <p:cNvSpPr>
            <a:spLocks noChangeArrowheads="1"/>
          </p:cNvSpPr>
          <p:nvPr/>
        </p:nvSpPr>
        <p:spPr bwMode="auto">
          <a:xfrm>
            <a:off x="690563" y="1676400"/>
            <a:ext cx="31051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24585" name="Rectangle 36"/>
          <p:cNvSpPr>
            <a:spLocks noChangeArrowheads="1"/>
          </p:cNvSpPr>
          <p:nvPr/>
        </p:nvSpPr>
        <p:spPr bwMode="auto">
          <a:xfrm>
            <a:off x="690563" y="1676400"/>
            <a:ext cx="31051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24586" name="Rectangle 39"/>
          <p:cNvSpPr>
            <a:spLocks noChangeArrowheads="1"/>
          </p:cNvSpPr>
          <p:nvPr/>
        </p:nvSpPr>
        <p:spPr bwMode="auto">
          <a:xfrm>
            <a:off x="690563" y="1676400"/>
            <a:ext cx="31051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24587" name="Rectangle 42"/>
          <p:cNvSpPr>
            <a:spLocks noChangeArrowheads="1"/>
          </p:cNvSpPr>
          <p:nvPr/>
        </p:nvSpPr>
        <p:spPr bwMode="auto">
          <a:xfrm>
            <a:off x="690563" y="1676400"/>
            <a:ext cx="31051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24588" name="Rectangle 46"/>
          <p:cNvSpPr>
            <a:spLocks noChangeArrowheads="1"/>
          </p:cNvSpPr>
          <p:nvPr/>
        </p:nvSpPr>
        <p:spPr bwMode="auto">
          <a:xfrm>
            <a:off x="690563" y="1676400"/>
            <a:ext cx="31051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24589" name="Rectangle 47"/>
          <p:cNvSpPr>
            <a:spLocks noChangeArrowheads="1"/>
          </p:cNvSpPr>
          <p:nvPr/>
        </p:nvSpPr>
        <p:spPr bwMode="auto">
          <a:xfrm>
            <a:off x="690563" y="1676400"/>
            <a:ext cx="31051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graphicFrame>
        <p:nvGraphicFramePr>
          <p:cNvPr id="28792" name="Group 120"/>
          <p:cNvGraphicFramePr>
            <a:graphicFrameLocks noGrp="1"/>
          </p:cNvGraphicFramePr>
          <p:nvPr/>
        </p:nvGraphicFramePr>
        <p:xfrm>
          <a:off x="1833563" y="1292225"/>
          <a:ext cx="5802312" cy="5543551"/>
        </p:xfrm>
        <a:graphic>
          <a:graphicData uri="http://schemas.openxmlformats.org/drawingml/2006/table">
            <a:tbl>
              <a:tblPr/>
              <a:tblGrid>
                <a:gridCol w="26971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05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527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Tipo</a:t>
                      </a:r>
                      <a:endParaRPr kumimoji="0" lang="es-E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Símbolo</a:t>
                      </a:r>
                      <a:endParaRPr kumimoji="0" lang="es-E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483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Hidrante o boca de agua con provisión de agua continua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0800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Hidrante o boca de agua con agua discontinua</a:t>
                      </a:r>
                      <a:endParaRPr kumimoji="0" lang="fr-F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(problemas de caudal o de presión)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08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Punto de aspiración de agua  discontinua</a:t>
                      </a:r>
                      <a:endParaRPr kumimoji="0" lang="fr-F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(se puede poner la capacidad – aquí 60 - en m</a:t>
                      </a:r>
                      <a:r>
                        <a:rPr kumimoji="0" lang="es-ES" sz="11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</a:t>
                      </a: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)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0800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Punto de agua para helicópteros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365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Punto de aspiración de agua continua</a:t>
                      </a:r>
                      <a:endParaRPr kumimoji="0" lang="fr-F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(pantano, río)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270000" y="735013"/>
            <a:ext cx="6985000" cy="1143000"/>
          </a:xfrm>
        </p:spPr>
        <p:txBody>
          <a:bodyPr/>
          <a:lstStyle/>
          <a:p>
            <a:pPr marL="533400" indent="-533400" eaLnBrk="1" hangingPunct="1">
              <a:defRPr/>
            </a:pPr>
            <a:r>
              <a:rPr lang="es-E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13- La zona de intervención</a:t>
            </a:r>
            <a:endParaRPr lang="fr-FR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060575"/>
            <a:ext cx="8229600" cy="4525963"/>
          </a:xfrm>
        </p:spPr>
        <p:txBody>
          <a:bodyPr/>
          <a:lstStyle/>
          <a:p>
            <a:pPr eaLnBrk="1" hangingPunct="1"/>
            <a:r>
              <a:rPr lang="es-ES" altLang="fr-FR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La zona de intervención se puede dibujar sobre todo tipo de documento:</a:t>
            </a:r>
          </a:p>
          <a:p>
            <a:pPr eaLnBrk="1" hangingPunct="1"/>
            <a:endParaRPr lang="es-ES" altLang="fr-FR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 eaLnBrk="1" hangingPunct="1"/>
            <a:r>
              <a:rPr lang="es-ES" altLang="fr-FR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Un mapa en escala de 1/25000 (ideal para incendios forestales)</a:t>
            </a:r>
          </a:p>
          <a:p>
            <a:pPr lvl="1" eaLnBrk="1" hangingPunct="1"/>
            <a:endParaRPr lang="es-ES" altLang="fr-FR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 eaLnBrk="1" hangingPunct="1"/>
            <a:r>
              <a:rPr lang="es-ES" altLang="fr-FR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Un mapa de la zona</a:t>
            </a:r>
          </a:p>
          <a:p>
            <a:pPr lvl="1" eaLnBrk="1" hangingPunct="1"/>
            <a:endParaRPr lang="es-ES" altLang="fr-FR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 eaLnBrk="1" hangingPunct="1"/>
            <a:r>
              <a:rPr lang="es-ES" altLang="fr-FR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Una foto (ejemplo : Google-Maps)</a:t>
            </a:r>
          </a:p>
          <a:p>
            <a:pPr lvl="1" eaLnBrk="1" hangingPunct="1"/>
            <a:endParaRPr lang="es-ES" altLang="fr-FR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 eaLnBrk="1" hangingPunct="1"/>
            <a:r>
              <a:rPr lang="es-ES" altLang="fr-FR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Una hoja de papel en blanco</a:t>
            </a:r>
            <a:endParaRPr lang="fr-FR" altLang="fr-FR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Group 20"/>
          <p:cNvGrpSpPr>
            <a:grpSpLocks noChangeAspect="1"/>
          </p:cNvGrpSpPr>
          <p:nvPr/>
        </p:nvGrpSpPr>
        <p:grpSpPr bwMode="auto">
          <a:xfrm>
            <a:off x="5005388" y="1270000"/>
            <a:ext cx="936625" cy="504825"/>
            <a:chOff x="2306" y="10062"/>
            <a:chExt cx="2360" cy="1272"/>
          </a:xfrm>
        </p:grpSpPr>
        <p:sp>
          <p:nvSpPr>
            <p:cNvPr id="26667" name="AutoShape 23"/>
            <p:cNvSpPr>
              <a:spLocks noChangeAspect="1" noChangeArrowheads="1" noTextEdit="1"/>
            </p:cNvSpPr>
            <p:nvPr/>
          </p:nvSpPr>
          <p:spPr bwMode="auto">
            <a:xfrm>
              <a:off x="2306" y="10062"/>
              <a:ext cx="2360" cy="1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6668" name="Text Box 22"/>
            <p:cNvSpPr txBox="1">
              <a:spLocks noChangeArrowheads="1"/>
            </p:cNvSpPr>
            <p:nvPr/>
          </p:nvSpPr>
          <p:spPr bwMode="auto">
            <a:xfrm>
              <a:off x="2722" y="10062"/>
              <a:ext cx="1843" cy="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1800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Comic Sans MS" panose="030F0702030302020204" pitchFamily="66" charset="0"/>
                </a:rPr>
                <a:t>Casa </a:t>
              </a:r>
              <a:endParaRPr lang="es-ES" altLang="fr-FR" sz="1800">
                <a:latin typeface="Arial" panose="020B0604020202020204" pitchFamily="34" charset="0"/>
                <a:ea typeface="Times New Roman" panose="02020603050405020304" pitchFamily="18" charset="0"/>
              </a:endParaRPr>
            </a:p>
          </p:txBody>
        </p:sp>
        <p:sp>
          <p:nvSpPr>
            <p:cNvPr id="26669" name="Rectangle 21"/>
            <p:cNvSpPr>
              <a:spLocks noChangeArrowheads="1"/>
            </p:cNvSpPr>
            <p:nvPr/>
          </p:nvSpPr>
          <p:spPr bwMode="auto">
            <a:xfrm>
              <a:off x="2306" y="10062"/>
              <a:ext cx="2360" cy="127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26627" name="Group 16"/>
          <p:cNvGrpSpPr>
            <a:grpSpLocks noChangeAspect="1"/>
          </p:cNvGrpSpPr>
          <p:nvPr/>
        </p:nvGrpSpPr>
        <p:grpSpPr bwMode="auto">
          <a:xfrm>
            <a:off x="4716463" y="1846263"/>
            <a:ext cx="1225550" cy="685800"/>
            <a:chOff x="2306" y="10062"/>
            <a:chExt cx="2360" cy="1728"/>
          </a:xfrm>
        </p:grpSpPr>
        <p:sp>
          <p:nvSpPr>
            <p:cNvPr id="26664" name="AutoShape 19"/>
            <p:cNvSpPr>
              <a:spLocks noChangeAspect="1" noChangeArrowheads="1" noTextEdit="1"/>
            </p:cNvSpPr>
            <p:nvPr/>
          </p:nvSpPr>
          <p:spPr bwMode="auto">
            <a:xfrm>
              <a:off x="2306" y="10062"/>
              <a:ext cx="2360" cy="1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6665" name="Text Box 18"/>
            <p:cNvSpPr txBox="1">
              <a:spLocks noChangeArrowheads="1"/>
            </p:cNvSpPr>
            <p:nvPr/>
          </p:nvSpPr>
          <p:spPr bwMode="auto">
            <a:xfrm>
              <a:off x="2722" y="10062"/>
              <a:ext cx="1683" cy="1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1800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Comic Sans MS" panose="030F0702030302020204" pitchFamily="66" charset="0"/>
                </a:rPr>
                <a:t>Casa</a:t>
              </a:r>
              <a:endParaRPr lang="fr-FR" altLang="fr-FR" sz="900">
                <a:latin typeface="Arial" panose="020B0604020202020204" pitchFamily="34" charset="0"/>
                <a:ea typeface="Times New Roman" panose="02020603050405020304" pitchFamily="18" charset="0"/>
                <a:cs typeface="Comic Sans MS" panose="030F0702030302020204" pitchFamily="66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s-ES" altLang="fr-FR" sz="1800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Comic Sans MS" panose="030F0702030302020204" pitchFamily="66" charset="0"/>
                </a:rPr>
                <a:t>R+2 </a:t>
              </a:r>
              <a:endParaRPr lang="es-ES" altLang="fr-FR" sz="1800">
                <a:latin typeface="Arial" panose="020B0604020202020204" pitchFamily="34" charset="0"/>
                <a:ea typeface="Times New Roman" panose="02020603050405020304" pitchFamily="18" charset="0"/>
              </a:endParaRPr>
            </a:p>
          </p:txBody>
        </p:sp>
        <p:sp>
          <p:nvSpPr>
            <p:cNvPr id="26666" name="Rectangle 17"/>
            <p:cNvSpPr>
              <a:spLocks noChangeArrowheads="1"/>
            </p:cNvSpPr>
            <p:nvPr/>
          </p:nvSpPr>
          <p:spPr bwMode="auto">
            <a:xfrm>
              <a:off x="2306" y="10062"/>
              <a:ext cx="2360" cy="1717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26628" name="Group 12"/>
          <p:cNvGrpSpPr>
            <a:grpSpLocks noChangeAspect="1"/>
          </p:cNvGrpSpPr>
          <p:nvPr/>
        </p:nvGrpSpPr>
        <p:grpSpPr bwMode="auto">
          <a:xfrm>
            <a:off x="4645025" y="2781300"/>
            <a:ext cx="1152525" cy="647700"/>
            <a:chOff x="2306" y="1282"/>
            <a:chExt cx="2360" cy="1717"/>
          </a:xfrm>
        </p:grpSpPr>
        <p:sp>
          <p:nvSpPr>
            <p:cNvPr id="26661" name="AutoShape 15"/>
            <p:cNvSpPr>
              <a:spLocks noChangeAspect="1" noChangeArrowheads="1" noTextEdit="1"/>
            </p:cNvSpPr>
            <p:nvPr/>
          </p:nvSpPr>
          <p:spPr bwMode="auto">
            <a:xfrm>
              <a:off x="2306" y="1282"/>
              <a:ext cx="2360" cy="17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6662" name="Text Box 14"/>
            <p:cNvSpPr txBox="1">
              <a:spLocks noChangeArrowheads="1"/>
            </p:cNvSpPr>
            <p:nvPr/>
          </p:nvSpPr>
          <p:spPr bwMode="auto">
            <a:xfrm>
              <a:off x="2722" y="1282"/>
              <a:ext cx="1779" cy="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1800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Comic Sans MS" panose="030F0702030302020204" pitchFamily="66" charset="0"/>
                </a:rPr>
                <a:t>R+11 </a:t>
              </a:r>
              <a:endParaRPr lang="es-ES" altLang="fr-FR" sz="1800">
                <a:latin typeface="Arial" panose="020B0604020202020204" pitchFamily="34" charset="0"/>
                <a:ea typeface="Times New Roman" panose="02020603050405020304" pitchFamily="18" charset="0"/>
              </a:endParaRPr>
            </a:p>
          </p:txBody>
        </p:sp>
        <p:sp>
          <p:nvSpPr>
            <p:cNvPr id="26663" name="Rectangle 13"/>
            <p:cNvSpPr>
              <a:spLocks noChangeArrowheads="1"/>
            </p:cNvSpPr>
            <p:nvPr/>
          </p:nvSpPr>
          <p:spPr bwMode="auto">
            <a:xfrm>
              <a:off x="2306" y="1282"/>
              <a:ext cx="2360" cy="1717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26629" name="Group 8"/>
          <p:cNvGrpSpPr>
            <a:grpSpLocks noChangeAspect="1"/>
          </p:cNvGrpSpPr>
          <p:nvPr/>
        </p:nvGrpSpPr>
        <p:grpSpPr bwMode="auto">
          <a:xfrm>
            <a:off x="4213225" y="3573463"/>
            <a:ext cx="1466850" cy="800100"/>
            <a:chOff x="2306" y="1282"/>
            <a:chExt cx="3694" cy="2016"/>
          </a:xfrm>
        </p:grpSpPr>
        <p:sp>
          <p:nvSpPr>
            <p:cNvPr id="26658" name="AutoShape 11"/>
            <p:cNvSpPr>
              <a:spLocks noChangeAspect="1" noChangeArrowheads="1" noTextEdit="1"/>
            </p:cNvSpPr>
            <p:nvPr/>
          </p:nvSpPr>
          <p:spPr bwMode="auto">
            <a:xfrm>
              <a:off x="2306" y="1282"/>
              <a:ext cx="3694" cy="2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6659" name="Text Box 10"/>
            <p:cNvSpPr txBox="1">
              <a:spLocks noChangeArrowheads="1"/>
            </p:cNvSpPr>
            <p:nvPr/>
          </p:nvSpPr>
          <p:spPr bwMode="auto">
            <a:xfrm>
              <a:off x="2957" y="1282"/>
              <a:ext cx="2793" cy="1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1800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Comic Sans MS" panose="030F0702030302020204" pitchFamily="66" charset="0"/>
                </a:rPr>
                <a:t>Nave</a:t>
              </a:r>
              <a:endParaRPr lang="fr-FR" altLang="fr-FR" sz="900">
                <a:latin typeface="Arial" panose="020B0604020202020204" pitchFamily="34" charset="0"/>
                <a:ea typeface="Times New Roman" panose="02020603050405020304" pitchFamily="18" charset="0"/>
                <a:cs typeface="Comic Sans MS" panose="030F0702030302020204" pitchFamily="66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s-ES" altLang="fr-FR" sz="1800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Comic Sans MS" panose="030F0702030302020204" pitchFamily="66" charset="0"/>
                </a:rPr>
                <a:t>1500 m</a:t>
              </a:r>
              <a:r>
                <a:rPr lang="es-ES" altLang="fr-FR" sz="1800" baseline="30000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Comic Sans MS" panose="030F0702030302020204" pitchFamily="66" charset="0"/>
                </a:rPr>
                <a:t>2</a:t>
              </a:r>
              <a:r>
                <a:rPr lang="es-ES" altLang="fr-FR" sz="1800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Comic Sans MS" panose="030F0702030302020204" pitchFamily="66" charset="0"/>
                </a:rPr>
                <a:t> </a:t>
              </a:r>
              <a:endParaRPr lang="es-ES" altLang="fr-FR" sz="1800">
                <a:latin typeface="Arial" panose="020B0604020202020204" pitchFamily="34" charset="0"/>
                <a:ea typeface="Times New Roman" panose="02020603050405020304" pitchFamily="18" charset="0"/>
              </a:endParaRPr>
            </a:p>
          </p:txBody>
        </p:sp>
        <p:sp>
          <p:nvSpPr>
            <p:cNvPr id="26660" name="Rectangle 9"/>
            <p:cNvSpPr>
              <a:spLocks noChangeArrowheads="1"/>
            </p:cNvSpPr>
            <p:nvPr/>
          </p:nvSpPr>
          <p:spPr bwMode="auto">
            <a:xfrm>
              <a:off x="2306" y="1282"/>
              <a:ext cx="3694" cy="2016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26630" name="Group 4"/>
          <p:cNvGrpSpPr>
            <a:grpSpLocks noChangeAspect="1"/>
          </p:cNvGrpSpPr>
          <p:nvPr/>
        </p:nvGrpSpPr>
        <p:grpSpPr bwMode="auto">
          <a:xfrm>
            <a:off x="5005388" y="4581525"/>
            <a:ext cx="1466850" cy="681038"/>
            <a:chOff x="2306" y="4482"/>
            <a:chExt cx="3694" cy="1717"/>
          </a:xfrm>
        </p:grpSpPr>
        <p:sp>
          <p:nvSpPr>
            <p:cNvPr id="26655" name="AutoShape 7"/>
            <p:cNvSpPr>
              <a:spLocks noChangeAspect="1" noChangeArrowheads="1" noTextEdit="1"/>
            </p:cNvSpPr>
            <p:nvPr/>
          </p:nvSpPr>
          <p:spPr bwMode="auto">
            <a:xfrm>
              <a:off x="2306" y="4482"/>
              <a:ext cx="3694" cy="17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6656" name="Text Box 6"/>
            <p:cNvSpPr txBox="1">
              <a:spLocks noChangeArrowheads="1"/>
            </p:cNvSpPr>
            <p:nvPr/>
          </p:nvSpPr>
          <p:spPr bwMode="auto">
            <a:xfrm>
              <a:off x="2957" y="4482"/>
              <a:ext cx="2416" cy="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1800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Comic Sans MS" panose="030F0702030302020204" pitchFamily="66" charset="0"/>
                </a:rPr>
                <a:t>Granja </a:t>
              </a:r>
              <a:endParaRPr lang="es-ES" altLang="fr-FR" sz="1800">
                <a:latin typeface="Arial" panose="020B0604020202020204" pitchFamily="34" charset="0"/>
                <a:ea typeface="Times New Roman" panose="02020603050405020304" pitchFamily="18" charset="0"/>
              </a:endParaRPr>
            </a:p>
          </p:txBody>
        </p:sp>
        <p:sp>
          <p:nvSpPr>
            <p:cNvPr id="26657" name="Rectangle 5"/>
            <p:cNvSpPr>
              <a:spLocks noChangeArrowheads="1"/>
            </p:cNvSpPr>
            <p:nvPr/>
          </p:nvSpPr>
          <p:spPr bwMode="auto">
            <a:xfrm>
              <a:off x="2306" y="4482"/>
              <a:ext cx="3694" cy="1717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</p:grpSp>
      <p:sp>
        <p:nvSpPr>
          <p:cNvPr id="26631" name="Rectangle 25"/>
          <p:cNvSpPr>
            <a:spLocks noChangeArrowheads="1"/>
          </p:cNvSpPr>
          <p:nvPr/>
        </p:nvSpPr>
        <p:spPr bwMode="auto">
          <a:xfrm>
            <a:off x="992188" y="1543050"/>
            <a:ext cx="31051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26632" name="Rectangle 29"/>
          <p:cNvSpPr>
            <a:spLocks noChangeArrowheads="1"/>
          </p:cNvSpPr>
          <p:nvPr/>
        </p:nvSpPr>
        <p:spPr bwMode="auto">
          <a:xfrm>
            <a:off x="992188" y="1543050"/>
            <a:ext cx="31051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26633" name="Rectangle 33"/>
          <p:cNvSpPr>
            <a:spLocks noChangeArrowheads="1"/>
          </p:cNvSpPr>
          <p:nvPr/>
        </p:nvSpPr>
        <p:spPr bwMode="auto">
          <a:xfrm>
            <a:off x="992188" y="1543050"/>
            <a:ext cx="31051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26634" name="Rectangle 37"/>
          <p:cNvSpPr>
            <a:spLocks noChangeArrowheads="1"/>
          </p:cNvSpPr>
          <p:nvPr/>
        </p:nvSpPr>
        <p:spPr bwMode="auto">
          <a:xfrm>
            <a:off x="992188" y="1543050"/>
            <a:ext cx="31051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graphicFrame>
        <p:nvGraphicFramePr>
          <p:cNvPr id="16480" name="Group 96"/>
          <p:cNvGraphicFramePr>
            <a:graphicFrameLocks noGrp="1"/>
          </p:cNvGraphicFramePr>
          <p:nvPr/>
        </p:nvGraphicFramePr>
        <p:xfrm>
          <a:off x="1979613" y="1196975"/>
          <a:ext cx="5180012" cy="4032251"/>
        </p:xfrm>
        <a:graphic>
          <a:graphicData uri="http://schemas.openxmlformats.org/drawingml/2006/table">
            <a:tbl>
              <a:tblPr/>
              <a:tblGrid>
                <a:gridCol w="20748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05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3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Casa unifamiliar</a:t>
                      </a:r>
                      <a:endParaRPr kumimoji="0" lang="es-E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0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Casa unifamiliar de 2 pisos</a:t>
                      </a:r>
                      <a:endParaRPr kumimoji="0" lang="es-E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5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Edificio de 11 pisos</a:t>
                      </a:r>
                      <a:endParaRPr kumimoji="0" lang="es-E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1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Galpon</a:t>
                      </a:r>
                      <a:r>
                        <a:rPr kumimoji="0" lang="es-E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industrial con 1500 m</a:t>
                      </a:r>
                      <a:r>
                        <a:rPr kumimoji="0" lang="es-ES" sz="15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r>
                        <a:rPr kumimoji="0" lang="es-E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de superficie</a:t>
                      </a:r>
                      <a:endParaRPr kumimoji="0" lang="es-E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41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Granja</a:t>
                      </a:r>
                      <a:endParaRPr kumimoji="0" lang="es-E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16"/>
          <p:cNvGrpSpPr>
            <a:grpSpLocks noChangeAspect="1"/>
          </p:cNvGrpSpPr>
          <p:nvPr/>
        </p:nvGrpSpPr>
        <p:grpSpPr bwMode="auto">
          <a:xfrm>
            <a:off x="4708525" y="1098550"/>
            <a:ext cx="936625" cy="504825"/>
            <a:chOff x="2306" y="10062"/>
            <a:chExt cx="2360" cy="1272"/>
          </a:xfrm>
        </p:grpSpPr>
        <p:sp>
          <p:nvSpPr>
            <p:cNvPr id="27767" name="AutoShape 19"/>
            <p:cNvSpPr>
              <a:spLocks noChangeAspect="1" noChangeArrowheads="1" noTextEdit="1"/>
            </p:cNvSpPr>
            <p:nvPr/>
          </p:nvSpPr>
          <p:spPr bwMode="auto">
            <a:xfrm>
              <a:off x="2306" y="10062"/>
              <a:ext cx="2360" cy="1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68" name="Text Box 18"/>
            <p:cNvSpPr txBox="1">
              <a:spLocks noChangeArrowheads="1"/>
            </p:cNvSpPr>
            <p:nvPr/>
          </p:nvSpPr>
          <p:spPr bwMode="auto">
            <a:xfrm>
              <a:off x="2722" y="10062"/>
              <a:ext cx="1843" cy="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1800">
                  <a:solidFill>
                    <a:srgbClr val="00FF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Comic Sans MS" panose="030F0702030302020204" pitchFamily="66" charset="0"/>
                </a:rPr>
                <a:t>2 P </a:t>
              </a:r>
              <a:endParaRPr lang="es-ES" altLang="fr-FR" sz="1800">
                <a:latin typeface="Arial" panose="020B0604020202020204" pitchFamily="34" charset="0"/>
                <a:ea typeface="Times New Roman" panose="02020603050405020304" pitchFamily="18" charset="0"/>
              </a:endParaRPr>
            </a:p>
          </p:txBody>
        </p:sp>
        <p:sp>
          <p:nvSpPr>
            <p:cNvPr id="27769" name="Rectangle 17"/>
            <p:cNvSpPr>
              <a:spLocks noChangeArrowheads="1"/>
            </p:cNvSpPr>
            <p:nvPr/>
          </p:nvSpPr>
          <p:spPr bwMode="auto">
            <a:xfrm>
              <a:off x="2306" y="10062"/>
              <a:ext cx="2360" cy="127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27651" name="Group 12"/>
          <p:cNvGrpSpPr>
            <a:grpSpLocks noChangeAspect="1"/>
          </p:cNvGrpSpPr>
          <p:nvPr/>
        </p:nvGrpSpPr>
        <p:grpSpPr bwMode="auto">
          <a:xfrm>
            <a:off x="4419600" y="1747838"/>
            <a:ext cx="1152525" cy="685800"/>
            <a:chOff x="2306" y="10062"/>
            <a:chExt cx="2360" cy="1728"/>
          </a:xfrm>
        </p:grpSpPr>
        <p:sp>
          <p:nvSpPr>
            <p:cNvPr id="27764" name="AutoShape 15"/>
            <p:cNvSpPr>
              <a:spLocks noChangeAspect="1" noChangeArrowheads="1" noTextEdit="1"/>
            </p:cNvSpPr>
            <p:nvPr/>
          </p:nvSpPr>
          <p:spPr bwMode="auto">
            <a:xfrm>
              <a:off x="2306" y="10062"/>
              <a:ext cx="2360" cy="1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65" name="Text Box 14"/>
            <p:cNvSpPr txBox="1">
              <a:spLocks noChangeArrowheads="1"/>
            </p:cNvSpPr>
            <p:nvPr/>
          </p:nvSpPr>
          <p:spPr bwMode="auto">
            <a:xfrm>
              <a:off x="2722" y="10062"/>
              <a:ext cx="1683" cy="1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1100" b="1">
                  <a:latin typeface="Arial" panose="020B0604020202020204" pitchFamily="34" charset="0"/>
                  <a:ea typeface="Times New Roman" panose="02020603050405020304" pitchFamily="18" charset="0"/>
                  <a:cs typeface="Comic Sans MS" panose="030F0702030302020204" pitchFamily="66" charset="0"/>
                </a:rPr>
                <a:t>Camión</a:t>
              </a:r>
              <a:endParaRPr lang="fr-FR" altLang="fr-FR" sz="900">
                <a:latin typeface="Arial" panose="020B0604020202020204" pitchFamily="34" charset="0"/>
                <a:ea typeface="Times New Roman" panose="02020603050405020304" pitchFamily="18" charset="0"/>
                <a:cs typeface="Comic Sans MS" panose="030F0702030302020204" pitchFamily="66" charset="0"/>
              </a:endParaRP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s-ES" altLang="fr-FR" sz="1200" b="1">
                  <a:solidFill>
                    <a:srgbClr val="00FF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Comic Sans MS" panose="030F0702030302020204" pitchFamily="66" charset="0"/>
                </a:rPr>
                <a:t>1 P</a:t>
              </a:r>
              <a:endParaRPr lang="es-ES" altLang="fr-FR" sz="1800">
                <a:latin typeface="Arial" panose="020B0604020202020204" pitchFamily="34" charset="0"/>
                <a:ea typeface="Times New Roman" panose="02020603050405020304" pitchFamily="18" charset="0"/>
                <a:cs typeface="Comic Sans MS" panose="030F0702030302020204" pitchFamily="66" charset="0"/>
              </a:endParaRPr>
            </a:p>
          </p:txBody>
        </p:sp>
        <p:sp>
          <p:nvSpPr>
            <p:cNvPr id="27766" name="Rectangle 13"/>
            <p:cNvSpPr>
              <a:spLocks noChangeArrowheads="1"/>
            </p:cNvSpPr>
            <p:nvPr/>
          </p:nvSpPr>
          <p:spPr bwMode="auto">
            <a:xfrm>
              <a:off x="2306" y="10062"/>
              <a:ext cx="2360" cy="1717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27652" name="Group 8"/>
          <p:cNvGrpSpPr>
            <a:grpSpLocks noChangeAspect="1"/>
          </p:cNvGrpSpPr>
          <p:nvPr/>
        </p:nvGrpSpPr>
        <p:grpSpPr bwMode="auto">
          <a:xfrm>
            <a:off x="4564063" y="2755900"/>
            <a:ext cx="936625" cy="681038"/>
            <a:chOff x="2306" y="1282"/>
            <a:chExt cx="2360" cy="1717"/>
          </a:xfrm>
        </p:grpSpPr>
        <p:sp>
          <p:nvSpPr>
            <p:cNvPr id="27761" name="AutoShape 11"/>
            <p:cNvSpPr>
              <a:spLocks noChangeAspect="1" noChangeArrowheads="1" noTextEdit="1"/>
            </p:cNvSpPr>
            <p:nvPr/>
          </p:nvSpPr>
          <p:spPr bwMode="auto">
            <a:xfrm>
              <a:off x="2306" y="1282"/>
              <a:ext cx="2360" cy="17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62" name="Text Box 10"/>
            <p:cNvSpPr txBox="1">
              <a:spLocks noChangeArrowheads="1"/>
            </p:cNvSpPr>
            <p:nvPr/>
          </p:nvSpPr>
          <p:spPr bwMode="auto">
            <a:xfrm>
              <a:off x="2306" y="1282"/>
              <a:ext cx="2016" cy="1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1100" b="1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Comic Sans MS" panose="030F0702030302020204" pitchFamily="66" charset="0"/>
                </a:rPr>
                <a:t>Autobús</a:t>
              </a:r>
              <a:endParaRPr lang="fr-FR" altLang="fr-FR" sz="900">
                <a:latin typeface="Arial" panose="020B0604020202020204" pitchFamily="34" charset="0"/>
                <a:ea typeface="Times New Roman" panose="02020603050405020304" pitchFamily="18" charset="0"/>
                <a:cs typeface="Comic Sans MS" panose="030F0702030302020204" pitchFamily="66" charset="0"/>
              </a:endParaRP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s-ES" altLang="fr-FR" sz="1100" b="1">
                  <a:solidFill>
                    <a:srgbClr val="00FF00"/>
                  </a:solidFill>
                  <a:ea typeface="Times New Roman" panose="02020603050405020304" pitchFamily="18" charset="0"/>
                  <a:cs typeface="Comic Sans MS" panose="030F0702030302020204" pitchFamily="66" charset="0"/>
                </a:rPr>
                <a:t>20 P</a:t>
              </a:r>
              <a:endParaRPr lang="es-ES" altLang="fr-FR" sz="1800">
                <a:latin typeface="Arial" panose="020B0604020202020204" pitchFamily="34" charset="0"/>
                <a:ea typeface="Times New Roman" panose="02020603050405020304" pitchFamily="18" charset="0"/>
              </a:endParaRPr>
            </a:p>
          </p:txBody>
        </p:sp>
        <p:sp>
          <p:nvSpPr>
            <p:cNvPr id="27763" name="Rectangle 9"/>
            <p:cNvSpPr>
              <a:spLocks noChangeArrowheads="1"/>
            </p:cNvSpPr>
            <p:nvPr/>
          </p:nvSpPr>
          <p:spPr bwMode="auto">
            <a:xfrm>
              <a:off x="2306" y="1282"/>
              <a:ext cx="2360" cy="1717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27653" name="Group 4"/>
          <p:cNvGrpSpPr>
            <a:grpSpLocks noChangeAspect="1"/>
          </p:cNvGrpSpPr>
          <p:nvPr/>
        </p:nvGrpSpPr>
        <p:grpSpPr bwMode="auto">
          <a:xfrm>
            <a:off x="4492625" y="3486150"/>
            <a:ext cx="1466850" cy="800100"/>
            <a:chOff x="2306" y="1282"/>
            <a:chExt cx="3694" cy="2016"/>
          </a:xfrm>
        </p:grpSpPr>
        <p:sp>
          <p:nvSpPr>
            <p:cNvPr id="27758" name="AutoShape 7"/>
            <p:cNvSpPr>
              <a:spLocks noChangeAspect="1" noChangeArrowheads="1" noTextEdit="1"/>
            </p:cNvSpPr>
            <p:nvPr/>
          </p:nvSpPr>
          <p:spPr bwMode="auto">
            <a:xfrm>
              <a:off x="2306" y="1282"/>
              <a:ext cx="3694" cy="2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59" name="Text Box 6"/>
            <p:cNvSpPr txBox="1">
              <a:spLocks noChangeArrowheads="1"/>
            </p:cNvSpPr>
            <p:nvPr/>
          </p:nvSpPr>
          <p:spPr bwMode="auto">
            <a:xfrm>
              <a:off x="2957" y="1282"/>
              <a:ext cx="2793" cy="1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1600" b="1">
                  <a:solidFill>
                    <a:srgbClr val="FF99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Comic Sans MS" panose="030F0702030302020204" pitchFamily="66" charset="0"/>
                </a:rPr>
                <a:t>Código:3 </a:t>
              </a:r>
              <a:endParaRPr lang="es-ES" altLang="fr-FR" sz="1800">
                <a:latin typeface="Arial" panose="020B0604020202020204" pitchFamily="34" charset="0"/>
                <a:ea typeface="Times New Roman" panose="02020603050405020304" pitchFamily="18" charset="0"/>
              </a:endParaRPr>
            </a:p>
          </p:txBody>
        </p:sp>
        <p:sp>
          <p:nvSpPr>
            <p:cNvPr id="27760" name="Rectangle 5"/>
            <p:cNvSpPr>
              <a:spLocks noChangeArrowheads="1"/>
            </p:cNvSpPr>
            <p:nvPr/>
          </p:nvSpPr>
          <p:spPr bwMode="auto">
            <a:xfrm>
              <a:off x="2306" y="1282"/>
              <a:ext cx="3694" cy="2016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</p:grpSp>
      <p:sp>
        <p:nvSpPr>
          <p:cNvPr id="27654" name="Rectangle 21"/>
          <p:cNvSpPr>
            <a:spLocks noChangeArrowheads="1"/>
          </p:cNvSpPr>
          <p:nvPr/>
        </p:nvSpPr>
        <p:spPr bwMode="auto">
          <a:xfrm>
            <a:off x="984250" y="2536825"/>
            <a:ext cx="31051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27655" name="Rectangle 25"/>
          <p:cNvSpPr>
            <a:spLocks noChangeArrowheads="1"/>
          </p:cNvSpPr>
          <p:nvPr/>
        </p:nvSpPr>
        <p:spPr bwMode="auto">
          <a:xfrm>
            <a:off x="984250" y="2536825"/>
            <a:ext cx="31051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27656" name="Rectangle 29"/>
          <p:cNvSpPr>
            <a:spLocks noChangeArrowheads="1"/>
          </p:cNvSpPr>
          <p:nvPr/>
        </p:nvSpPr>
        <p:spPr bwMode="auto">
          <a:xfrm>
            <a:off x="984250" y="2536825"/>
            <a:ext cx="31051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graphicFrame>
        <p:nvGraphicFramePr>
          <p:cNvPr id="31824" name="Group 80"/>
          <p:cNvGraphicFramePr>
            <a:graphicFrameLocks noGrp="1"/>
          </p:cNvGraphicFramePr>
          <p:nvPr/>
        </p:nvGraphicFramePr>
        <p:xfrm>
          <a:off x="1900238" y="955675"/>
          <a:ext cx="5180012" cy="3367088"/>
        </p:xfrm>
        <a:graphic>
          <a:graphicData uri="http://schemas.openxmlformats.org/drawingml/2006/table">
            <a:tbl>
              <a:tblPr/>
              <a:tblGrid>
                <a:gridCol w="20748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05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9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Vehículo con 2 personas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8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Camión con el conductor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Autobús con 20 personas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1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Camión de materiales  peligrosos con un liquido inflamable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27674" name="Group 144"/>
          <p:cNvGrpSpPr>
            <a:grpSpLocks noChangeAspect="1"/>
          </p:cNvGrpSpPr>
          <p:nvPr/>
        </p:nvGrpSpPr>
        <p:grpSpPr bwMode="auto">
          <a:xfrm>
            <a:off x="2411413" y="5373688"/>
            <a:ext cx="1252537" cy="1069975"/>
            <a:chOff x="2306" y="9802"/>
            <a:chExt cx="4930" cy="4044"/>
          </a:xfrm>
        </p:grpSpPr>
        <p:sp>
          <p:nvSpPr>
            <p:cNvPr id="27755" name="AutoShape 147"/>
            <p:cNvSpPr>
              <a:spLocks noChangeAspect="1" noChangeArrowheads="1" noTextEdit="1"/>
            </p:cNvSpPr>
            <p:nvPr/>
          </p:nvSpPr>
          <p:spPr bwMode="auto">
            <a:xfrm>
              <a:off x="2306" y="9802"/>
              <a:ext cx="4930" cy="40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56" name="Freeform 146"/>
            <p:cNvSpPr>
              <a:spLocks/>
            </p:cNvSpPr>
            <p:nvPr/>
          </p:nvSpPr>
          <p:spPr bwMode="auto">
            <a:xfrm>
              <a:off x="2306" y="9802"/>
              <a:ext cx="4930" cy="4044"/>
            </a:xfrm>
            <a:custGeom>
              <a:avLst/>
              <a:gdLst>
                <a:gd name="T0" fmla="*/ 2147483646 w 790"/>
                <a:gd name="T1" fmla="*/ 2147483646 h 674"/>
                <a:gd name="T2" fmla="*/ 0 w 790"/>
                <a:gd name="T3" fmla="*/ 2147483646 h 674"/>
                <a:gd name="T4" fmla="*/ 2147483646 w 790"/>
                <a:gd name="T5" fmla="*/ 2147483646 h 674"/>
                <a:gd name="T6" fmla="*/ 2147483646 w 790"/>
                <a:gd name="T7" fmla="*/ 0 h 674"/>
                <a:gd name="T8" fmla="*/ 2147483646 w 790"/>
                <a:gd name="T9" fmla="*/ 2147483646 h 674"/>
                <a:gd name="T10" fmla="*/ 2147483646 w 790"/>
                <a:gd name="T11" fmla="*/ 2147483646 h 674"/>
                <a:gd name="T12" fmla="*/ 2147483646 w 790"/>
                <a:gd name="T13" fmla="*/ 2147483646 h 674"/>
                <a:gd name="T14" fmla="*/ 2147483646 w 790"/>
                <a:gd name="T15" fmla="*/ 2147483646 h 674"/>
                <a:gd name="T16" fmla="*/ 2147483646 w 790"/>
                <a:gd name="T17" fmla="*/ 2147483646 h 674"/>
                <a:gd name="T18" fmla="*/ 2147483646 w 790"/>
                <a:gd name="T19" fmla="*/ 2147483646 h 674"/>
                <a:gd name="T20" fmla="*/ 2147483646 w 790"/>
                <a:gd name="T21" fmla="*/ 2147483646 h 674"/>
                <a:gd name="T22" fmla="*/ 2147483646 w 790"/>
                <a:gd name="T23" fmla="*/ 2147483646 h 674"/>
                <a:gd name="T24" fmla="*/ 2147483646 w 790"/>
                <a:gd name="T25" fmla="*/ 2147483646 h 674"/>
                <a:gd name="T26" fmla="*/ 2147483646 w 790"/>
                <a:gd name="T27" fmla="*/ 2147483646 h 674"/>
                <a:gd name="T28" fmla="*/ 2147483646 w 790"/>
                <a:gd name="T29" fmla="*/ 2147483646 h 674"/>
                <a:gd name="T30" fmla="*/ 2147483646 w 790"/>
                <a:gd name="T31" fmla="*/ 2147483646 h 674"/>
                <a:gd name="T32" fmla="*/ 2147483646 w 790"/>
                <a:gd name="T33" fmla="*/ 2147483646 h 674"/>
                <a:gd name="T34" fmla="*/ 2147483646 w 790"/>
                <a:gd name="T35" fmla="*/ 2147483646 h 67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790" h="674">
                  <a:moveTo>
                    <a:pt x="72" y="396"/>
                  </a:moveTo>
                  <a:cubicBezTo>
                    <a:pt x="68" y="328"/>
                    <a:pt x="0" y="158"/>
                    <a:pt x="0" y="96"/>
                  </a:cubicBezTo>
                  <a:cubicBezTo>
                    <a:pt x="0" y="34"/>
                    <a:pt x="36" y="40"/>
                    <a:pt x="72" y="24"/>
                  </a:cubicBezTo>
                  <a:cubicBezTo>
                    <a:pt x="108" y="8"/>
                    <a:pt x="168" y="0"/>
                    <a:pt x="216" y="0"/>
                  </a:cubicBezTo>
                  <a:cubicBezTo>
                    <a:pt x="264" y="0"/>
                    <a:pt x="312" y="22"/>
                    <a:pt x="360" y="24"/>
                  </a:cubicBezTo>
                  <a:cubicBezTo>
                    <a:pt x="408" y="26"/>
                    <a:pt x="466" y="12"/>
                    <a:pt x="504" y="12"/>
                  </a:cubicBezTo>
                  <a:cubicBezTo>
                    <a:pt x="542" y="12"/>
                    <a:pt x="546" y="10"/>
                    <a:pt x="588" y="24"/>
                  </a:cubicBezTo>
                  <a:cubicBezTo>
                    <a:pt x="630" y="38"/>
                    <a:pt x="726" y="58"/>
                    <a:pt x="756" y="96"/>
                  </a:cubicBezTo>
                  <a:cubicBezTo>
                    <a:pt x="786" y="134"/>
                    <a:pt x="790" y="210"/>
                    <a:pt x="768" y="252"/>
                  </a:cubicBezTo>
                  <a:cubicBezTo>
                    <a:pt x="746" y="294"/>
                    <a:pt x="642" y="308"/>
                    <a:pt x="624" y="348"/>
                  </a:cubicBezTo>
                  <a:cubicBezTo>
                    <a:pt x="606" y="388"/>
                    <a:pt x="680" y="452"/>
                    <a:pt x="660" y="492"/>
                  </a:cubicBezTo>
                  <a:cubicBezTo>
                    <a:pt x="640" y="532"/>
                    <a:pt x="544" y="574"/>
                    <a:pt x="504" y="588"/>
                  </a:cubicBezTo>
                  <a:cubicBezTo>
                    <a:pt x="464" y="602"/>
                    <a:pt x="450" y="564"/>
                    <a:pt x="420" y="576"/>
                  </a:cubicBezTo>
                  <a:cubicBezTo>
                    <a:pt x="390" y="588"/>
                    <a:pt x="382" y="646"/>
                    <a:pt x="324" y="660"/>
                  </a:cubicBezTo>
                  <a:cubicBezTo>
                    <a:pt x="266" y="674"/>
                    <a:pt x="118" y="674"/>
                    <a:pt x="72" y="660"/>
                  </a:cubicBezTo>
                  <a:cubicBezTo>
                    <a:pt x="26" y="646"/>
                    <a:pt x="56" y="602"/>
                    <a:pt x="48" y="576"/>
                  </a:cubicBezTo>
                  <a:cubicBezTo>
                    <a:pt x="40" y="550"/>
                    <a:pt x="24" y="536"/>
                    <a:pt x="24" y="504"/>
                  </a:cubicBezTo>
                  <a:cubicBezTo>
                    <a:pt x="24" y="472"/>
                    <a:pt x="76" y="464"/>
                    <a:pt x="72" y="396"/>
                  </a:cubicBez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BO"/>
            </a:p>
          </p:txBody>
        </p:sp>
        <p:sp>
          <p:nvSpPr>
            <p:cNvPr id="27757" name="Text Box 145"/>
            <p:cNvSpPr txBox="1">
              <a:spLocks noChangeArrowheads="1"/>
            </p:cNvSpPr>
            <p:nvPr/>
          </p:nvSpPr>
          <p:spPr bwMode="auto">
            <a:xfrm>
              <a:off x="3631" y="10925"/>
              <a:ext cx="1537" cy="1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2400" b="1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Comic Sans MS" panose="030F0702030302020204" pitchFamily="66" charset="0"/>
                </a:rPr>
                <a:t>V</a:t>
              </a:r>
              <a:endParaRPr lang="es-ES" altLang="fr-FR" sz="1800">
                <a:latin typeface="Arial" panose="020B0604020202020204" pitchFamily="34" charset="0"/>
                <a:ea typeface="Times New Roman" panose="02020603050405020304" pitchFamily="18" charset="0"/>
                <a:cs typeface="Comic Sans MS" panose="030F0702030302020204" pitchFamily="66" charset="0"/>
              </a:endParaRPr>
            </a:p>
          </p:txBody>
        </p:sp>
      </p:grpSp>
      <p:grpSp>
        <p:nvGrpSpPr>
          <p:cNvPr id="27675" name="Group 111"/>
          <p:cNvGrpSpPr>
            <a:grpSpLocks noChangeAspect="1"/>
          </p:cNvGrpSpPr>
          <p:nvPr/>
        </p:nvGrpSpPr>
        <p:grpSpPr bwMode="auto">
          <a:xfrm>
            <a:off x="3924300" y="5373688"/>
            <a:ext cx="1252538" cy="1069975"/>
            <a:chOff x="2306" y="9802"/>
            <a:chExt cx="4932" cy="4044"/>
          </a:xfrm>
        </p:grpSpPr>
        <p:sp>
          <p:nvSpPr>
            <p:cNvPr id="27723" name="AutoShape 143"/>
            <p:cNvSpPr>
              <a:spLocks noChangeAspect="1" noChangeArrowheads="1" noTextEdit="1"/>
            </p:cNvSpPr>
            <p:nvPr/>
          </p:nvSpPr>
          <p:spPr bwMode="auto">
            <a:xfrm>
              <a:off x="2306" y="9802"/>
              <a:ext cx="4932" cy="40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24" name="Freeform 142"/>
            <p:cNvSpPr>
              <a:spLocks/>
            </p:cNvSpPr>
            <p:nvPr/>
          </p:nvSpPr>
          <p:spPr bwMode="auto">
            <a:xfrm>
              <a:off x="2306" y="9802"/>
              <a:ext cx="4932" cy="4044"/>
            </a:xfrm>
            <a:custGeom>
              <a:avLst/>
              <a:gdLst>
                <a:gd name="T0" fmla="*/ 2147483646 w 790"/>
                <a:gd name="T1" fmla="*/ 2147483646 h 674"/>
                <a:gd name="T2" fmla="*/ 0 w 790"/>
                <a:gd name="T3" fmla="*/ 2147483646 h 674"/>
                <a:gd name="T4" fmla="*/ 2147483646 w 790"/>
                <a:gd name="T5" fmla="*/ 2147483646 h 674"/>
                <a:gd name="T6" fmla="*/ 2147483646 w 790"/>
                <a:gd name="T7" fmla="*/ 0 h 674"/>
                <a:gd name="T8" fmla="*/ 2147483646 w 790"/>
                <a:gd name="T9" fmla="*/ 2147483646 h 674"/>
                <a:gd name="T10" fmla="*/ 2147483646 w 790"/>
                <a:gd name="T11" fmla="*/ 2147483646 h 674"/>
                <a:gd name="T12" fmla="*/ 2147483646 w 790"/>
                <a:gd name="T13" fmla="*/ 2147483646 h 674"/>
                <a:gd name="T14" fmla="*/ 2147483646 w 790"/>
                <a:gd name="T15" fmla="*/ 2147483646 h 674"/>
                <a:gd name="T16" fmla="*/ 2147483646 w 790"/>
                <a:gd name="T17" fmla="*/ 2147483646 h 674"/>
                <a:gd name="T18" fmla="*/ 2147483646 w 790"/>
                <a:gd name="T19" fmla="*/ 2147483646 h 674"/>
                <a:gd name="T20" fmla="*/ 2147483646 w 790"/>
                <a:gd name="T21" fmla="*/ 2147483646 h 674"/>
                <a:gd name="T22" fmla="*/ 2147483646 w 790"/>
                <a:gd name="T23" fmla="*/ 2147483646 h 674"/>
                <a:gd name="T24" fmla="*/ 2147483646 w 790"/>
                <a:gd name="T25" fmla="*/ 2147483646 h 674"/>
                <a:gd name="T26" fmla="*/ 2147483646 w 790"/>
                <a:gd name="T27" fmla="*/ 2147483646 h 674"/>
                <a:gd name="T28" fmla="*/ 2147483646 w 790"/>
                <a:gd name="T29" fmla="*/ 2147483646 h 674"/>
                <a:gd name="T30" fmla="*/ 2147483646 w 790"/>
                <a:gd name="T31" fmla="*/ 2147483646 h 674"/>
                <a:gd name="T32" fmla="*/ 2147483646 w 790"/>
                <a:gd name="T33" fmla="*/ 2147483646 h 674"/>
                <a:gd name="T34" fmla="*/ 2147483646 w 790"/>
                <a:gd name="T35" fmla="*/ 2147483646 h 67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790" h="674">
                  <a:moveTo>
                    <a:pt x="72" y="396"/>
                  </a:moveTo>
                  <a:cubicBezTo>
                    <a:pt x="68" y="328"/>
                    <a:pt x="0" y="158"/>
                    <a:pt x="0" y="96"/>
                  </a:cubicBezTo>
                  <a:cubicBezTo>
                    <a:pt x="0" y="34"/>
                    <a:pt x="36" y="40"/>
                    <a:pt x="72" y="24"/>
                  </a:cubicBezTo>
                  <a:cubicBezTo>
                    <a:pt x="108" y="8"/>
                    <a:pt x="168" y="0"/>
                    <a:pt x="216" y="0"/>
                  </a:cubicBezTo>
                  <a:cubicBezTo>
                    <a:pt x="264" y="0"/>
                    <a:pt x="312" y="22"/>
                    <a:pt x="360" y="24"/>
                  </a:cubicBezTo>
                  <a:cubicBezTo>
                    <a:pt x="408" y="26"/>
                    <a:pt x="466" y="12"/>
                    <a:pt x="504" y="12"/>
                  </a:cubicBezTo>
                  <a:cubicBezTo>
                    <a:pt x="542" y="12"/>
                    <a:pt x="546" y="10"/>
                    <a:pt x="588" y="24"/>
                  </a:cubicBezTo>
                  <a:cubicBezTo>
                    <a:pt x="630" y="38"/>
                    <a:pt x="726" y="58"/>
                    <a:pt x="756" y="96"/>
                  </a:cubicBezTo>
                  <a:cubicBezTo>
                    <a:pt x="786" y="134"/>
                    <a:pt x="790" y="210"/>
                    <a:pt x="768" y="252"/>
                  </a:cubicBezTo>
                  <a:cubicBezTo>
                    <a:pt x="746" y="294"/>
                    <a:pt x="642" y="308"/>
                    <a:pt x="624" y="348"/>
                  </a:cubicBezTo>
                  <a:cubicBezTo>
                    <a:pt x="606" y="388"/>
                    <a:pt x="680" y="452"/>
                    <a:pt x="660" y="492"/>
                  </a:cubicBezTo>
                  <a:cubicBezTo>
                    <a:pt x="640" y="532"/>
                    <a:pt x="544" y="574"/>
                    <a:pt x="504" y="588"/>
                  </a:cubicBezTo>
                  <a:cubicBezTo>
                    <a:pt x="464" y="602"/>
                    <a:pt x="450" y="564"/>
                    <a:pt x="420" y="576"/>
                  </a:cubicBezTo>
                  <a:cubicBezTo>
                    <a:pt x="390" y="588"/>
                    <a:pt x="382" y="646"/>
                    <a:pt x="324" y="660"/>
                  </a:cubicBezTo>
                  <a:cubicBezTo>
                    <a:pt x="266" y="674"/>
                    <a:pt x="118" y="674"/>
                    <a:pt x="72" y="660"/>
                  </a:cubicBezTo>
                  <a:cubicBezTo>
                    <a:pt x="26" y="646"/>
                    <a:pt x="56" y="602"/>
                    <a:pt x="48" y="576"/>
                  </a:cubicBezTo>
                  <a:cubicBezTo>
                    <a:pt x="40" y="550"/>
                    <a:pt x="24" y="536"/>
                    <a:pt x="24" y="504"/>
                  </a:cubicBezTo>
                  <a:cubicBezTo>
                    <a:pt x="24" y="472"/>
                    <a:pt x="76" y="464"/>
                    <a:pt x="72" y="396"/>
                  </a:cubicBez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BO"/>
            </a:p>
          </p:txBody>
        </p:sp>
        <p:sp>
          <p:nvSpPr>
            <p:cNvPr id="27725" name="Text Box 141"/>
            <p:cNvSpPr txBox="1">
              <a:spLocks noChangeArrowheads="1"/>
            </p:cNvSpPr>
            <p:nvPr/>
          </p:nvSpPr>
          <p:spPr bwMode="auto">
            <a:xfrm>
              <a:off x="3613" y="10690"/>
              <a:ext cx="1538" cy="1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2400" b="1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Comic Sans MS" panose="030F0702030302020204" pitchFamily="66" charset="0"/>
                </a:rPr>
                <a:t>V</a:t>
              </a:r>
              <a:endParaRPr lang="es-ES" altLang="fr-FR" sz="1800">
                <a:latin typeface="Arial" panose="020B0604020202020204" pitchFamily="34" charset="0"/>
                <a:ea typeface="Times New Roman" panose="02020603050405020304" pitchFamily="18" charset="0"/>
                <a:cs typeface="Comic Sans MS" panose="030F0702030302020204" pitchFamily="66" charset="0"/>
              </a:endParaRPr>
            </a:p>
          </p:txBody>
        </p:sp>
        <p:sp>
          <p:nvSpPr>
            <p:cNvPr id="27726" name="Line 140"/>
            <p:cNvSpPr>
              <a:spLocks noChangeShapeType="1"/>
            </p:cNvSpPr>
            <p:nvPr/>
          </p:nvSpPr>
          <p:spPr bwMode="auto">
            <a:xfrm>
              <a:off x="3731" y="10150"/>
              <a:ext cx="937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27" name="Line 139"/>
            <p:cNvSpPr>
              <a:spLocks noChangeShapeType="1"/>
            </p:cNvSpPr>
            <p:nvPr/>
          </p:nvSpPr>
          <p:spPr bwMode="auto">
            <a:xfrm>
              <a:off x="5338" y="10169"/>
              <a:ext cx="943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28" name="Line 138"/>
            <p:cNvSpPr>
              <a:spLocks noChangeShapeType="1"/>
            </p:cNvSpPr>
            <p:nvPr/>
          </p:nvSpPr>
          <p:spPr bwMode="auto">
            <a:xfrm>
              <a:off x="6131" y="10546"/>
              <a:ext cx="932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29" name="Line 137"/>
            <p:cNvSpPr>
              <a:spLocks noChangeShapeType="1"/>
            </p:cNvSpPr>
            <p:nvPr/>
          </p:nvSpPr>
          <p:spPr bwMode="auto">
            <a:xfrm>
              <a:off x="3118" y="10594"/>
              <a:ext cx="938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30" name="Line 136"/>
            <p:cNvSpPr>
              <a:spLocks noChangeShapeType="1"/>
            </p:cNvSpPr>
            <p:nvPr/>
          </p:nvSpPr>
          <p:spPr bwMode="auto">
            <a:xfrm>
              <a:off x="4631" y="10577"/>
              <a:ext cx="932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31" name="Line 135"/>
            <p:cNvSpPr>
              <a:spLocks noChangeShapeType="1"/>
            </p:cNvSpPr>
            <p:nvPr/>
          </p:nvSpPr>
          <p:spPr bwMode="auto">
            <a:xfrm>
              <a:off x="5368" y="10978"/>
              <a:ext cx="938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32" name="Line 134"/>
            <p:cNvSpPr>
              <a:spLocks noChangeShapeType="1"/>
            </p:cNvSpPr>
            <p:nvPr/>
          </p:nvSpPr>
          <p:spPr bwMode="auto">
            <a:xfrm>
              <a:off x="2381" y="10582"/>
              <a:ext cx="225" cy="1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33" name="Line 133"/>
            <p:cNvSpPr>
              <a:spLocks noChangeShapeType="1"/>
            </p:cNvSpPr>
            <p:nvPr/>
          </p:nvSpPr>
          <p:spPr bwMode="auto">
            <a:xfrm>
              <a:off x="2581" y="11386"/>
              <a:ext cx="10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34" name="Line 132"/>
            <p:cNvSpPr>
              <a:spLocks noChangeShapeType="1"/>
            </p:cNvSpPr>
            <p:nvPr/>
          </p:nvSpPr>
          <p:spPr bwMode="auto">
            <a:xfrm>
              <a:off x="2468" y="11026"/>
              <a:ext cx="863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35" name="Line 131"/>
            <p:cNvSpPr>
              <a:spLocks noChangeShapeType="1"/>
            </p:cNvSpPr>
            <p:nvPr/>
          </p:nvSpPr>
          <p:spPr bwMode="auto">
            <a:xfrm>
              <a:off x="3806" y="11009"/>
              <a:ext cx="937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36" name="Line 130"/>
            <p:cNvSpPr>
              <a:spLocks noChangeShapeType="1"/>
            </p:cNvSpPr>
            <p:nvPr/>
          </p:nvSpPr>
          <p:spPr bwMode="auto">
            <a:xfrm>
              <a:off x="6831" y="10966"/>
              <a:ext cx="300" cy="1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37" name="Line 129"/>
            <p:cNvSpPr>
              <a:spLocks noChangeShapeType="1"/>
            </p:cNvSpPr>
            <p:nvPr/>
          </p:nvSpPr>
          <p:spPr bwMode="auto">
            <a:xfrm>
              <a:off x="3093" y="11398"/>
              <a:ext cx="938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38" name="Line 128"/>
            <p:cNvSpPr>
              <a:spLocks noChangeShapeType="1"/>
            </p:cNvSpPr>
            <p:nvPr/>
          </p:nvSpPr>
          <p:spPr bwMode="auto">
            <a:xfrm>
              <a:off x="2631" y="13558"/>
              <a:ext cx="60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39" name="Line 127"/>
            <p:cNvSpPr>
              <a:spLocks noChangeShapeType="1"/>
            </p:cNvSpPr>
            <p:nvPr/>
          </p:nvSpPr>
          <p:spPr bwMode="auto">
            <a:xfrm>
              <a:off x="6306" y="11362"/>
              <a:ext cx="725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40" name="Line 126"/>
            <p:cNvSpPr>
              <a:spLocks noChangeShapeType="1"/>
            </p:cNvSpPr>
            <p:nvPr/>
          </p:nvSpPr>
          <p:spPr bwMode="auto">
            <a:xfrm>
              <a:off x="2718" y="11794"/>
              <a:ext cx="638" cy="1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41" name="Line 125"/>
            <p:cNvSpPr>
              <a:spLocks noChangeShapeType="1"/>
            </p:cNvSpPr>
            <p:nvPr/>
          </p:nvSpPr>
          <p:spPr bwMode="auto">
            <a:xfrm>
              <a:off x="5381" y="11794"/>
              <a:ext cx="882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42" name="Line 124"/>
            <p:cNvSpPr>
              <a:spLocks noChangeShapeType="1"/>
            </p:cNvSpPr>
            <p:nvPr/>
          </p:nvSpPr>
          <p:spPr bwMode="auto">
            <a:xfrm flipV="1">
              <a:off x="3768" y="11794"/>
              <a:ext cx="263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43" name="Line 123"/>
            <p:cNvSpPr>
              <a:spLocks noChangeShapeType="1"/>
            </p:cNvSpPr>
            <p:nvPr/>
          </p:nvSpPr>
          <p:spPr bwMode="auto">
            <a:xfrm>
              <a:off x="4631" y="11777"/>
              <a:ext cx="282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44" name="Line 122"/>
            <p:cNvSpPr>
              <a:spLocks noChangeShapeType="1"/>
            </p:cNvSpPr>
            <p:nvPr/>
          </p:nvSpPr>
          <p:spPr bwMode="auto">
            <a:xfrm>
              <a:off x="3093" y="12226"/>
              <a:ext cx="845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45" name="Line 121"/>
            <p:cNvSpPr>
              <a:spLocks noChangeShapeType="1"/>
            </p:cNvSpPr>
            <p:nvPr/>
          </p:nvSpPr>
          <p:spPr bwMode="auto">
            <a:xfrm>
              <a:off x="4538" y="12226"/>
              <a:ext cx="943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46" name="Line 120"/>
            <p:cNvSpPr>
              <a:spLocks noChangeShapeType="1"/>
            </p:cNvSpPr>
            <p:nvPr/>
          </p:nvSpPr>
          <p:spPr bwMode="auto">
            <a:xfrm>
              <a:off x="2531" y="12641"/>
              <a:ext cx="70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47" name="Line 119"/>
            <p:cNvSpPr>
              <a:spLocks noChangeShapeType="1"/>
            </p:cNvSpPr>
            <p:nvPr/>
          </p:nvSpPr>
          <p:spPr bwMode="auto">
            <a:xfrm>
              <a:off x="5981" y="12226"/>
              <a:ext cx="262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48" name="Line 118"/>
            <p:cNvSpPr>
              <a:spLocks noChangeShapeType="1"/>
            </p:cNvSpPr>
            <p:nvPr/>
          </p:nvSpPr>
          <p:spPr bwMode="auto">
            <a:xfrm>
              <a:off x="5231" y="12605"/>
              <a:ext cx="937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49" name="Line 117"/>
            <p:cNvSpPr>
              <a:spLocks noChangeShapeType="1"/>
            </p:cNvSpPr>
            <p:nvPr/>
          </p:nvSpPr>
          <p:spPr bwMode="auto">
            <a:xfrm>
              <a:off x="3731" y="12622"/>
              <a:ext cx="937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50" name="Line 116"/>
            <p:cNvSpPr>
              <a:spLocks noChangeShapeType="1"/>
            </p:cNvSpPr>
            <p:nvPr/>
          </p:nvSpPr>
          <p:spPr bwMode="auto">
            <a:xfrm>
              <a:off x="2888" y="13109"/>
              <a:ext cx="943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51" name="Line 115"/>
            <p:cNvSpPr>
              <a:spLocks noChangeShapeType="1"/>
            </p:cNvSpPr>
            <p:nvPr/>
          </p:nvSpPr>
          <p:spPr bwMode="auto">
            <a:xfrm>
              <a:off x="4463" y="13090"/>
              <a:ext cx="943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52" name="Line 114"/>
            <p:cNvSpPr>
              <a:spLocks noChangeShapeType="1"/>
            </p:cNvSpPr>
            <p:nvPr/>
          </p:nvSpPr>
          <p:spPr bwMode="auto">
            <a:xfrm>
              <a:off x="4931" y="11381"/>
              <a:ext cx="937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53" name="Line 113"/>
            <p:cNvSpPr>
              <a:spLocks noChangeShapeType="1"/>
            </p:cNvSpPr>
            <p:nvPr/>
          </p:nvSpPr>
          <p:spPr bwMode="auto">
            <a:xfrm>
              <a:off x="3693" y="13541"/>
              <a:ext cx="938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54" name="Line 112"/>
            <p:cNvSpPr>
              <a:spLocks noChangeShapeType="1"/>
            </p:cNvSpPr>
            <p:nvPr/>
          </p:nvSpPr>
          <p:spPr bwMode="auto">
            <a:xfrm>
              <a:off x="2343" y="10169"/>
              <a:ext cx="825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</p:grpSp>
      <p:grpSp>
        <p:nvGrpSpPr>
          <p:cNvPr id="27676" name="Group 81"/>
          <p:cNvGrpSpPr>
            <a:grpSpLocks noChangeAspect="1"/>
          </p:cNvGrpSpPr>
          <p:nvPr/>
        </p:nvGrpSpPr>
        <p:grpSpPr bwMode="auto">
          <a:xfrm>
            <a:off x="5508625" y="5373688"/>
            <a:ext cx="1255713" cy="1069975"/>
            <a:chOff x="2306" y="9802"/>
            <a:chExt cx="4945" cy="4044"/>
          </a:xfrm>
        </p:grpSpPr>
        <p:sp>
          <p:nvSpPr>
            <p:cNvPr id="27694" name="AutoShape 110"/>
            <p:cNvSpPr>
              <a:spLocks noChangeAspect="1" noChangeArrowheads="1" noTextEdit="1"/>
            </p:cNvSpPr>
            <p:nvPr/>
          </p:nvSpPr>
          <p:spPr bwMode="auto">
            <a:xfrm>
              <a:off x="2306" y="9802"/>
              <a:ext cx="4945" cy="40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695" name="Freeform 109"/>
            <p:cNvSpPr>
              <a:spLocks/>
            </p:cNvSpPr>
            <p:nvPr/>
          </p:nvSpPr>
          <p:spPr bwMode="auto">
            <a:xfrm>
              <a:off x="2306" y="9802"/>
              <a:ext cx="4945" cy="4044"/>
            </a:xfrm>
            <a:custGeom>
              <a:avLst/>
              <a:gdLst>
                <a:gd name="T0" fmla="*/ 2147483646 w 790"/>
                <a:gd name="T1" fmla="*/ 2147483646 h 674"/>
                <a:gd name="T2" fmla="*/ 0 w 790"/>
                <a:gd name="T3" fmla="*/ 2147483646 h 674"/>
                <a:gd name="T4" fmla="*/ 2147483646 w 790"/>
                <a:gd name="T5" fmla="*/ 2147483646 h 674"/>
                <a:gd name="T6" fmla="*/ 2147483646 w 790"/>
                <a:gd name="T7" fmla="*/ 0 h 674"/>
                <a:gd name="T8" fmla="*/ 2147483646 w 790"/>
                <a:gd name="T9" fmla="*/ 2147483646 h 674"/>
                <a:gd name="T10" fmla="*/ 2147483646 w 790"/>
                <a:gd name="T11" fmla="*/ 2147483646 h 674"/>
                <a:gd name="T12" fmla="*/ 2147483646 w 790"/>
                <a:gd name="T13" fmla="*/ 2147483646 h 674"/>
                <a:gd name="T14" fmla="*/ 2147483646 w 790"/>
                <a:gd name="T15" fmla="*/ 2147483646 h 674"/>
                <a:gd name="T16" fmla="*/ 2147483646 w 790"/>
                <a:gd name="T17" fmla="*/ 2147483646 h 674"/>
                <a:gd name="T18" fmla="*/ 2147483646 w 790"/>
                <a:gd name="T19" fmla="*/ 2147483646 h 674"/>
                <a:gd name="T20" fmla="*/ 2147483646 w 790"/>
                <a:gd name="T21" fmla="*/ 2147483646 h 674"/>
                <a:gd name="T22" fmla="*/ 2147483646 w 790"/>
                <a:gd name="T23" fmla="*/ 2147483646 h 674"/>
                <a:gd name="T24" fmla="*/ 2147483646 w 790"/>
                <a:gd name="T25" fmla="*/ 2147483646 h 674"/>
                <a:gd name="T26" fmla="*/ 2147483646 w 790"/>
                <a:gd name="T27" fmla="*/ 2147483646 h 674"/>
                <a:gd name="T28" fmla="*/ 2147483646 w 790"/>
                <a:gd name="T29" fmla="*/ 2147483646 h 674"/>
                <a:gd name="T30" fmla="*/ 2147483646 w 790"/>
                <a:gd name="T31" fmla="*/ 2147483646 h 674"/>
                <a:gd name="T32" fmla="*/ 2147483646 w 790"/>
                <a:gd name="T33" fmla="*/ 2147483646 h 674"/>
                <a:gd name="T34" fmla="*/ 2147483646 w 790"/>
                <a:gd name="T35" fmla="*/ 2147483646 h 67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790" h="674">
                  <a:moveTo>
                    <a:pt x="72" y="396"/>
                  </a:moveTo>
                  <a:cubicBezTo>
                    <a:pt x="68" y="328"/>
                    <a:pt x="0" y="158"/>
                    <a:pt x="0" y="96"/>
                  </a:cubicBezTo>
                  <a:cubicBezTo>
                    <a:pt x="0" y="34"/>
                    <a:pt x="36" y="40"/>
                    <a:pt x="72" y="24"/>
                  </a:cubicBezTo>
                  <a:cubicBezTo>
                    <a:pt x="108" y="8"/>
                    <a:pt x="168" y="0"/>
                    <a:pt x="216" y="0"/>
                  </a:cubicBezTo>
                  <a:cubicBezTo>
                    <a:pt x="264" y="0"/>
                    <a:pt x="312" y="22"/>
                    <a:pt x="360" y="24"/>
                  </a:cubicBezTo>
                  <a:cubicBezTo>
                    <a:pt x="408" y="26"/>
                    <a:pt x="466" y="12"/>
                    <a:pt x="504" y="12"/>
                  </a:cubicBezTo>
                  <a:cubicBezTo>
                    <a:pt x="542" y="12"/>
                    <a:pt x="546" y="10"/>
                    <a:pt x="588" y="24"/>
                  </a:cubicBezTo>
                  <a:cubicBezTo>
                    <a:pt x="630" y="38"/>
                    <a:pt x="726" y="58"/>
                    <a:pt x="756" y="96"/>
                  </a:cubicBezTo>
                  <a:cubicBezTo>
                    <a:pt x="786" y="134"/>
                    <a:pt x="790" y="210"/>
                    <a:pt x="768" y="252"/>
                  </a:cubicBezTo>
                  <a:cubicBezTo>
                    <a:pt x="746" y="294"/>
                    <a:pt x="642" y="308"/>
                    <a:pt x="624" y="348"/>
                  </a:cubicBezTo>
                  <a:cubicBezTo>
                    <a:pt x="606" y="388"/>
                    <a:pt x="680" y="452"/>
                    <a:pt x="660" y="492"/>
                  </a:cubicBezTo>
                  <a:cubicBezTo>
                    <a:pt x="640" y="532"/>
                    <a:pt x="544" y="574"/>
                    <a:pt x="504" y="588"/>
                  </a:cubicBezTo>
                  <a:cubicBezTo>
                    <a:pt x="464" y="602"/>
                    <a:pt x="450" y="564"/>
                    <a:pt x="420" y="576"/>
                  </a:cubicBezTo>
                  <a:cubicBezTo>
                    <a:pt x="390" y="588"/>
                    <a:pt x="382" y="646"/>
                    <a:pt x="324" y="660"/>
                  </a:cubicBezTo>
                  <a:cubicBezTo>
                    <a:pt x="266" y="674"/>
                    <a:pt x="118" y="674"/>
                    <a:pt x="72" y="660"/>
                  </a:cubicBezTo>
                  <a:cubicBezTo>
                    <a:pt x="26" y="646"/>
                    <a:pt x="56" y="602"/>
                    <a:pt x="48" y="576"/>
                  </a:cubicBezTo>
                  <a:cubicBezTo>
                    <a:pt x="40" y="550"/>
                    <a:pt x="24" y="536"/>
                    <a:pt x="24" y="504"/>
                  </a:cubicBezTo>
                  <a:cubicBezTo>
                    <a:pt x="24" y="472"/>
                    <a:pt x="76" y="464"/>
                    <a:pt x="72" y="396"/>
                  </a:cubicBez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BO"/>
            </a:p>
          </p:txBody>
        </p:sp>
        <p:sp>
          <p:nvSpPr>
            <p:cNvPr id="27696" name="Rectangle 108"/>
            <p:cNvSpPr>
              <a:spLocks noChangeArrowheads="1"/>
            </p:cNvSpPr>
            <p:nvPr/>
          </p:nvSpPr>
          <p:spPr bwMode="auto">
            <a:xfrm>
              <a:off x="3614" y="10894"/>
              <a:ext cx="1537" cy="1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2400" b="1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Comic Sans MS" panose="030F0702030302020204" pitchFamily="66" charset="0"/>
                </a:rPr>
                <a:t>V</a:t>
              </a:r>
              <a:endParaRPr lang="es-ES" altLang="fr-FR" sz="1800">
                <a:latin typeface="Arial" panose="020B0604020202020204" pitchFamily="34" charset="0"/>
                <a:ea typeface="Times New Roman" panose="02020603050405020304" pitchFamily="18" charset="0"/>
                <a:cs typeface="Comic Sans MS" panose="030F0702030302020204" pitchFamily="66" charset="0"/>
              </a:endParaRPr>
            </a:p>
          </p:txBody>
        </p:sp>
        <p:sp>
          <p:nvSpPr>
            <p:cNvPr id="27697" name="Line 107"/>
            <p:cNvSpPr>
              <a:spLocks noChangeShapeType="1"/>
            </p:cNvSpPr>
            <p:nvPr/>
          </p:nvSpPr>
          <p:spPr bwMode="auto">
            <a:xfrm flipV="1">
              <a:off x="2764" y="10066"/>
              <a:ext cx="0" cy="95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698" name="Line 106"/>
            <p:cNvSpPr>
              <a:spLocks noChangeShapeType="1"/>
            </p:cNvSpPr>
            <p:nvPr/>
          </p:nvSpPr>
          <p:spPr bwMode="auto">
            <a:xfrm flipH="1" flipV="1">
              <a:off x="2781" y="11470"/>
              <a:ext cx="20" cy="63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699" name="Line 105"/>
            <p:cNvSpPr>
              <a:spLocks noChangeShapeType="1"/>
            </p:cNvSpPr>
            <p:nvPr/>
          </p:nvSpPr>
          <p:spPr bwMode="auto">
            <a:xfrm flipV="1">
              <a:off x="2801" y="12730"/>
              <a:ext cx="0" cy="95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00" name="Line 104"/>
            <p:cNvSpPr>
              <a:spLocks noChangeShapeType="1"/>
            </p:cNvSpPr>
            <p:nvPr/>
          </p:nvSpPr>
          <p:spPr bwMode="auto">
            <a:xfrm flipV="1">
              <a:off x="3231" y="10841"/>
              <a:ext cx="0" cy="95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01" name="Line 103"/>
            <p:cNvSpPr>
              <a:spLocks noChangeShapeType="1"/>
            </p:cNvSpPr>
            <p:nvPr/>
          </p:nvSpPr>
          <p:spPr bwMode="auto">
            <a:xfrm flipV="1">
              <a:off x="3231" y="12226"/>
              <a:ext cx="0" cy="95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02" name="Line 102"/>
            <p:cNvSpPr>
              <a:spLocks noChangeShapeType="1"/>
            </p:cNvSpPr>
            <p:nvPr/>
          </p:nvSpPr>
          <p:spPr bwMode="auto">
            <a:xfrm flipH="1" flipV="1">
              <a:off x="3251" y="9833"/>
              <a:ext cx="0" cy="41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03" name="Line 101"/>
            <p:cNvSpPr>
              <a:spLocks noChangeShapeType="1"/>
            </p:cNvSpPr>
            <p:nvPr/>
          </p:nvSpPr>
          <p:spPr bwMode="auto">
            <a:xfrm flipV="1">
              <a:off x="3201" y="13486"/>
              <a:ext cx="0" cy="288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04" name="Line 100"/>
            <p:cNvSpPr>
              <a:spLocks noChangeShapeType="1"/>
            </p:cNvSpPr>
            <p:nvPr/>
          </p:nvSpPr>
          <p:spPr bwMode="auto">
            <a:xfrm flipV="1">
              <a:off x="3776" y="10013"/>
              <a:ext cx="0" cy="95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05" name="Line 99"/>
            <p:cNvSpPr>
              <a:spLocks noChangeShapeType="1"/>
            </p:cNvSpPr>
            <p:nvPr/>
          </p:nvSpPr>
          <p:spPr bwMode="auto">
            <a:xfrm flipV="1">
              <a:off x="3776" y="11470"/>
              <a:ext cx="0" cy="95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06" name="Line 98"/>
            <p:cNvSpPr>
              <a:spLocks noChangeShapeType="1"/>
            </p:cNvSpPr>
            <p:nvPr/>
          </p:nvSpPr>
          <p:spPr bwMode="auto">
            <a:xfrm flipV="1">
              <a:off x="3776" y="12857"/>
              <a:ext cx="0" cy="95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07" name="Line 97"/>
            <p:cNvSpPr>
              <a:spLocks noChangeShapeType="1"/>
            </p:cNvSpPr>
            <p:nvPr/>
          </p:nvSpPr>
          <p:spPr bwMode="auto">
            <a:xfrm flipV="1">
              <a:off x="4264" y="10786"/>
              <a:ext cx="0" cy="52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08" name="Line 96"/>
            <p:cNvSpPr>
              <a:spLocks noChangeShapeType="1"/>
            </p:cNvSpPr>
            <p:nvPr/>
          </p:nvSpPr>
          <p:spPr bwMode="auto">
            <a:xfrm flipV="1">
              <a:off x="4264" y="12298"/>
              <a:ext cx="0" cy="95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09" name="Line 95"/>
            <p:cNvSpPr>
              <a:spLocks noChangeShapeType="1"/>
            </p:cNvSpPr>
            <p:nvPr/>
          </p:nvSpPr>
          <p:spPr bwMode="auto">
            <a:xfrm flipV="1">
              <a:off x="4864" y="11470"/>
              <a:ext cx="0" cy="95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10" name="Line 94"/>
            <p:cNvSpPr>
              <a:spLocks noChangeShapeType="1"/>
            </p:cNvSpPr>
            <p:nvPr/>
          </p:nvSpPr>
          <p:spPr bwMode="auto">
            <a:xfrm flipV="1">
              <a:off x="4281" y="9905"/>
              <a:ext cx="0" cy="41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11" name="Line 93"/>
            <p:cNvSpPr>
              <a:spLocks noChangeShapeType="1"/>
            </p:cNvSpPr>
            <p:nvPr/>
          </p:nvSpPr>
          <p:spPr bwMode="auto">
            <a:xfrm flipV="1">
              <a:off x="4251" y="13594"/>
              <a:ext cx="0" cy="19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12" name="Line 92"/>
            <p:cNvSpPr>
              <a:spLocks noChangeShapeType="1"/>
            </p:cNvSpPr>
            <p:nvPr/>
          </p:nvSpPr>
          <p:spPr bwMode="auto">
            <a:xfrm flipV="1">
              <a:off x="4806" y="10013"/>
              <a:ext cx="0" cy="95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13" name="Line 91"/>
            <p:cNvSpPr>
              <a:spLocks noChangeShapeType="1"/>
            </p:cNvSpPr>
            <p:nvPr/>
          </p:nvSpPr>
          <p:spPr bwMode="auto">
            <a:xfrm flipH="1" flipV="1">
              <a:off x="4901" y="12910"/>
              <a:ext cx="0" cy="34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14" name="Line 90"/>
            <p:cNvSpPr>
              <a:spLocks noChangeShapeType="1"/>
            </p:cNvSpPr>
            <p:nvPr/>
          </p:nvSpPr>
          <p:spPr bwMode="auto">
            <a:xfrm flipV="1">
              <a:off x="5426" y="10769"/>
              <a:ext cx="0" cy="95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15" name="Line 89"/>
            <p:cNvSpPr>
              <a:spLocks noChangeShapeType="1"/>
            </p:cNvSpPr>
            <p:nvPr/>
          </p:nvSpPr>
          <p:spPr bwMode="auto">
            <a:xfrm flipH="1" flipV="1">
              <a:off x="5376" y="9850"/>
              <a:ext cx="0" cy="41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16" name="Line 88"/>
            <p:cNvSpPr>
              <a:spLocks noChangeShapeType="1"/>
            </p:cNvSpPr>
            <p:nvPr/>
          </p:nvSpPr>
          <p:spPr bwMode="auto">
            <a:xfrm flipV="1">
              <a:off x="5426" y="12137"/>
              <a:ext cx="0" cy="95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17" name="Line 87"/>
            <p:cNvSpPr>
              <a:spLocks noChangeShapeType="1"/>
            </p:cNvSpPr>
            <p:nvPr/>
          </p:nvSpPr>
          <p:spPr bwMode="auto">
            <a:xfrm flipV="1">
              <a:off x="5914" y="9994"/>
              <a:ext cx="0" cy="95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18" name="Line 86"/>
            <p:cNvSpPr>
              <a:spLocks noChangeShapeType="1"/>
            </p:cNvSpPr>
            <p:nvPr/>
          </p:nvSpPr>
          <p:spPr bwMode="auto">
            <a:xfrm flipV="1">
              <a:off x="5976" y="11381"/>
              <a:ext cx="0" cy="95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19" name="Line 85"/>
            <p:cNvSpPr>
              <a:spLocks noChangeShapeType="1"/>
            </p:cNvSpPr>
            <p:nvPr/>
          </p:nvSpPr>
          <p:spPr bwMode="auto">
            <a:xfrm flipH="1" flipV="1">
              <a:off x="5931" y="12749"/>
              <a:ext cx="0" cy="377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20" name="Line 84"/>
            <p:cNvSpPr>
              <a:spLocks noChangeShapeType="1"/>
            </p:cNvSpPr>
            <p:nvPr/>
          </p:nvSpPr>
          <p:spPr bwMode="auto">
            <a:xfrm flipV="1">
              <a:off x="6514" y="10678"/>
              <a:ext cx="0" cy="95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21" name="Line 83"/>
            <p:cNvSpPr>
              <a:spLocks noChangeShapeType="1"/>
            </p:cNvSpPr>
            <p:nvPr/>
          </p:nvSpPr>
          <p:spPr bwMode="auto">
            <a:xfrm flipV="1">
              <a:off x="6456" y="10066"/>
              <a:ext cx="20" cy="16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7722" name="Line 82"/>
            <p:cNvSpPr>
              <a:spLocks noChangeShapeType="1"/>
            </p:cNvSpPr>
            <p:nvPr/>
          </p:nvSpPr>
          <p:spPr bwMode="auto">
            <a:xfrm flipH="1" flipV="1">
              <a:off x="6981" y="10354"/>
              <a:ext cx="0" cy="59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</p:grpSp>
      <p:sp>
        <p:nvSpPr>
          <p:cNvPr id="27677" name="Rectangle 151"/>
          <p:cNvSpPr>
            <a:spLocks noChangeArrowheads="1"/>
          </p:cNvSpPr>
          <p:nvPr/>
        </p:nvSpPr>
        <p:spPr bwMode="auto">
          <a:xfrm>
            <a:off x="1150938" y="3516313"/>
            <a:ext cx="15017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27678" name="Rectangle 154"/>
          <p:cNvSpPr>
            <a:spLocks noChangeArrowheads="1"/>
          </p:cNvSpPr>
          <p:nvPr/>
        </p:nvSpPr>
        <p:spPr bwMode="auto">
          <a:xfrm>
            <a:off x="1150938" y="3516313"/>
            <a:ext cx="15017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27679" name="Rectangle 157"/>
          <p:cNvSpPr>
            <a:spLocks noChangeArrowheads="1"/>
          </p:cNvSpPr>
          <p:nvPr/>
        </p:nvSpPr>
        <p:spPr bwMode="auto">
          <a:xfrm>
            <a:off x="1150938" y="3516313"/>
            <a:ext cx="15049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graphicFrame>
        <p:nvGraphicFramePr>
          <p:cNvPr id="31938" name="Group 194"/>
          <p:cNvGraphicFramePr>
            <a:graphicFrameLocks noGrp="1"/>
          </p:cNvGraphicFramePr>
          <p:nvPr/>
        </p:nvGraphicFramePr>
        <p:xfrm>
          <a:off x="2339975" y="4581525"/>
          <a:ext cx="4508500" cy="2160588"/>
        </p:xfrm>
        <a:graphic>
          <a:graphicData uri="http://schemas.openxmlformats.org/drawingml/2006/table">
            <a:tbl>
              <a:tblPr/>
              <a:tblGrid>
                <a:gridCol w="1501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49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8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Altura no conocida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Altura </a:t>
                      </a:r>
                      <a:r>
                        <a:rPr kumimoji="0" lang="es-E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BAJA</a:t>
                      </a:r>
                      <a:endParaRPr kumimoji="0" lang="fr-F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Menos de 2 metros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Altura ELEVADA</a:t>
                      </a:r>
                      <a:endParaRPr kumimoji="0" lang="fr-F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Mas de 2 metros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92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53"/>
          <p:cNvGrpSpPr>
            <a:grpSpLocks noChangeAspect="1"/>
          </p:cNvGrpSpPr>
          <p:nvPr/>
        </p:nvGrpSpPr>
        <p:grpSpPr bwMode="auto">
          <a:xfrm>
            <a:off x="3924300" y="1052513"/>
            <a:ext cx="2967038" cy="787400"/>
            <a:chOff x="2306" y="1477"/>
            <a:chExt cx="8992" cy="2387"/>
          </a:xfrm>
        </p:grpSpPr>
        <p:sp>
          <p:nvSpPr>
            <p:cNvPr id="28759" name="AutoShape 62"/>
            <p:cNvSpPr>
              <a:spLocks noChangeAspect="1" noChangeArrowheads="1" noTextEdit="1"/>
            </p:cNvSpPr>
            <p:nvPr/>
          </p:nvSpPr>
          <p:spPr bwMode="auto">
            <a:xfrm>
              <a:off x="2306" y="1477"/>
              <a:ext cx="8992" cy="2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8760" name="Rectangle 61"/>
            <p:cNvSpPr>
              <a:spLocks noChangeArrowheads="1"/>
            </p:cNvSpPr>
            <p:nvPr/>
          </p:nvSpPr>
          <p:spPr bwMode="auto">
            <a:xfrm>
              <a:off x="2727" y="2901"/>
              <a:ext cx="1952" cy="208"/>
            </a:xfrm>
            <a:prstGeom prst="rect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28761" name="Rectangle 60"/>
            <p:cNvSpPr>
              <a:spLocks noChangeArrowheads="1"/>
            </p:cNvSpPr>
            <p:nvPr/>
          </p:nvSpPr>
          <p:spPr bwMode="auto">
            <a:xfrm>
              <a:off x="4658" y="2952"/>
              <a:ext cx="1952" cy="176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28762" name="Rectangle 59"/>
            <p:cNvSpPr>
              <a:spLocks noChangeArrowheads="1"/>
            </p:cNvSpPr>
            <p:nvPr/>
          </p:nvSpPr>
          <p:spPr bwMode="auto">
            <a:xfrm>
              <a:off x="6647" y="2901"/>
              <a:ext cx="1952" cy="208"/>
            </a:xfrm>
            <a:prstGeom prst="rect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28763" name="Rectangle 58"/>
            <p:cNvSpPr>
              <a:spLocks noChangeArrowheads="1"/>
            </p:cNvSpPr>
            <p:nvPr/>
          </p:nvSpPr>
          <p:spPr bwMode="auto">
            <a:xfrm>
              <a:off x="8631" y="2952"/>
              <a:ext cx="1952" cy="176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28764" name="Text Box 57"/>
            <p:cNvSpPr txBox="1">
              <a:spLocks noChangeArrowheads="1"/>
            </p:cNvSpPr>
            <p:nvPr/>
          </p:nvSpPr>
          <p:spPr bwMode="auto">
            <a:xfrm>
              <a:off x="2434" y="3109"/>
              <a:ext cx="701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5895" tIns="37948" rIns="75895" bIns="37948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1000" b="1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Comic Sans MS" panose="030F0702030302020204" pitchFamily="66" charset="0"/>
                </a:rPr>
                <a:t>0</a:t>
              </a:r>
              <a:endParaRPr lang="es-ES" altLang="fr-FR" sz="1800">
                <a:latin typeface="Arial" panose="020B0604020202020204" pitchFamily="34" charset="0"/>
                <a:ea typeface="Times New Roman" panose="02020603050405020304" pitchFamily="18" charset="0"/>
                <a:cs typeface="Comic Sans MS" panose="030F0702030302020204" pitchFamily="66" charset="0"/>
              </a:endParaRPr>
            </a:p>
          </p:txBody>
        </p:sp>
        <p:sp>
          <p:nvSpPr>
            <p:cNvPr id="28765" name="Text Box 56"/>
            <p:cNvSpPr txBox="1">
              <a:spLocks noChangeArrowheads="1"/>
            </p:cNvSpPr>
            <p:nvPr/>
          </p:nvSpPr>
          <p:spPr bwMode="auto">
            <a:xfrm>
              <a:off x="9826" y="3173"/>
              <a:ext cx="1472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5895" tIns="37948" rIns="75895" bIns="37948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1000" b="1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Comic Sans MS" panose="030F0702030302020204" pitchFamily="66" charset="0"/>
                </a:rPr>
                <a:t>500m</a:t>
              </a:r>
              <a:endParaRPr lang="es-ES" altLang="fr-FR" sz="1800">
                <a:latin typeface="Arial" panose="020B0604020202020204" pitchFamily="34" charset="0"/>
                <a:ea typeface="Times New Roman" panose="02020603050405020304" pitchFamily="18" charset="0"/>
                <a:cs typeface="Comic Sans MS" panose="030F0702030302020204" pitchFamily="66" charset="0"/>
              </a:endParaRPr>
            </a:p>
          </p:txBody>
        </p:sp>
        <p:sp>
          <p:nvSpPr>
            <p:cNvPr id="28766" name="Line 55"/>
            <p:cNvSpPr>
              <a:spLocks noChangeShapeType="1"/>
            </p:cNvSpPr>
            <p:nvPr/>
          </p:nvSpPr>
          <p:spPr bwMode="auto">
            <a:xfrm flipH="1" flipV="1">
              <a:off x="2743" y="1477"/>
              <a:ext cx="0" cy="139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8767" name="Text Box 54"/>
            <p:cNvSpPr txBox="1">
              <a:spLocks noChangeArrowheads="1"/>
            </p:cNvSpPr>
            <p:nvPr/>
          </p:nvSpPr>
          <p:spPr bwMode="auto">
            <a:xfrm>
              <a:off x="2306" y="1768"/>
              <a:ext cx="872" cy="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5895" tIns="37948" rIns="75895" bIns="37948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1300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Comic Sans MS" panose="030F0702030302020204" pitchFamily="66" charset="0"/>
                </a:rPr>
                <a:t>N</a:t>
              </a:r>
              <a:endParaRPr lang="es-ES" altLang="fr-FR" sz="1800">
                <a:latin typeface="Arial" panose="020B0604020202020204" pitchFamily="34" charset="0"/>
                <a:ea typeface="Times New Roman" panose="02020603050405020304" pitchFamily="18" charset="0"/>
                <a:cs typeface="Comic Sans MS" panose="030F0702030302020204" pitchFamily="66" charset="0"/>
              </a:endParaRPr>
            </a:p>
          </p:txBody>
        </p:sp>
      </p:grpSp>
      <p:grpSp>
        <p:nvGrpSpPr>
          <p:cNvPr id="28675" name="Group 34"/>
          <p:cNvGrpSpPr>
            <a:grpSpLocks noChangeAspect="1"/>
          </p:cNvGrpSpPr>
          <p:nvPr/>
        </p:nvGrpSpPr>
        <p:grpSpPr bwMode="auto">
          <a:xfrm>
            <a:off x="2339975" y="1916113"/>
            <a:ext cx="4479925" cy="1058862"/>
            <a:chOff x="2306" y="1477"/>
            <a:chExt cx="11434" cy="2750"/>
          </a:xfrm>
        </p:grpSpPr>
        <p:sp>
          <p:nvSpPr>
            <p:cNvPr id="28741" name="AutoShape 52"/>
            <p:cNvSpPr>
              <a:spLocks noChangeAspect="1" noChangeArrowheads="1" noTextEdit="1"/>
            </p:cNvSpPr>
            <p:nvPr/>
          </p:nvSpPr>
          <p:spPr bwMode="auto">
            <a:xfrm>
              <a:off x="2306" y="1477"/>
              <a:ext cx="11434" cy="2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8742" name="Text Box 51"/>
            <p:cNvSpPr txBox="1">
              <a:spLocks noChangeArrowheads="1"/>
            </p:cNvSpPr>
            <p:nvPr/>
          </p:nvSpPr>
          <p:spPr bwMode="auto">
            <a:xfrm>
              <a:off x="5398" y="1477"/>
              <a:ext cx="6544" cy="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7607" tIns="28804" rIns="57607" bIns="28804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1200" b="1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Comic Sans MS" panose="030F0702030302020204" pitchFamily="66" charset="0"/>
                </a:rPr>
                <a:t>Viento – Dirección / Intensidad</a:t>
              </a:r>
              <a:endParaRPr lang="es-ES" altLang="fr-FR" sz="1800">
                <a:latin typeface="Arial" panose="020B0604020202020204" pitchFamily="34" charset="0"/>
                <a:ea typeface="Times New Roman" panose="02020603050405020304" pitchFamily="18" charset="0"/>
                <a:cs typeface="Comic Sans MS" panose="030F0702030302020204" pitchFamily="66" charset="0"/>
              </a:endParaRPr>
            </a:p>
          </p:txBody>
        </p:sp>
        <p:grpSp>
          <p:nvGrpSpPr>
            <p:cNvPr id="28743" name="Group 46"/>
            <p:cNvGrpSpPr>
              <a:grpSpLocks/>
            </p:cNvGrpSpPr>
            <p:nvPr/>
          </p:nvGrpSpPr>
          <p:grpSpPr bwMode="auto">
            <a:xfrm>
              <a:off x="12347" y="3202"/>
              <a:ext cx="1393" cy="668"/>
              <a:chOff x="2816" y="2824"/>
              <a:chExt cx="543" cy="256"/>
            </a:xfrm>
          </p:grpSpPr>
          <p:sp>
            <p:nvSpPr>
              <p:cNvPr id="28755" name="Line 50"/>
              <p:cNvSpPr>
                <a:spLocks noChangeShapeType="1"/>
              </p:cNvSpPr>
              <p:nvPr/>
            </p:nvSpPr>
            <p:spPr bwMode="auto">
              <a:xfrm rot="697751" flipH="1" flipV="1">
                <a:off x="2816" y="2824"/>
                <a:ext cx="521" cy="20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BO"/>
              </a:p>
            </p:txBody>
          </p:sp>
          <p:sp>
            <p:nvSpPr>
              <p:cNvPr id="28756" name="Line 49"/>
              <p:cNvSpPr>
                <a:spLocks noChangeShapeType="1"/>
              </p:cNvSpPr>
              <p:nvPr/>
            </p:nvSpPr>
            <p:spPr bwMode="auto">
              <a:xfrm rot="2016945" flipV="1">
                <a:off x="3319" y="2897"/>
                <a:ext cx="0" cy="155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BO"/>
              </a:p>
            </p:txBody>
          </p:sp>
          <p:sp>
            <p:nvSpPr>
              <p:cNvPr id="28757" name="Line 48"/>
              <p:cNvSpPr>
                <a:spLocks noChangeShapeType="1"/>
              </p:cNvSpPr>
              <p:nvPr/>
            </p:nvSpPr>
            <p:spPr bwMode="auto">
              <a:xfrm rot="2016945" flipV="1">
                <a:off x="3279" y="2869"/>
                <a:ext cx="0" cy="155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BO"/>
              </a:p>
            </p:txBody>
          </p:sp>
          <p:sp>
            <p:nvSpPr>
              <p:cNvPr id="28758" name="Line 47"/>
              <p:cNvSpPr>
                <a:spLocks noChangeShapeType="1"/>
              </p:cNvSpPr>
              <p:nvPr/>
            </p:nvSpPr>
            <p:spPr bwMode="auto">
              <a:xfrm rot="2016945" flipV="1">
                <a:off x="3359" y="2925"/>
                <a:ext cx="0" cy="155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BO"/>
              </a:p>
            </p:txBody>
          </p:sp>
        </p:grpSp>
        <p:sp>
          <p:nvSpPr>
            <p:cNvPr id="28744" name="Text Box 45"/>
            <p:cNvSpPr txBox="1">
              <a:spLocks noChangeArrowheads="1"/>
            </p:cNvSpPr>
            <p:nvPr/>
          </p:nvSpPr>
          <p:spPr bwMode="auto">
            <a:xfrm>
              <a:off x="7109" y="3113"/>
              <a:ext cx="910" cy="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7607" tIns="28804" rIns="57607" bIns="28804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1200" b="1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Comic Sans MS" panose="030F0702030302020204" pitchFamily="66" charset="0"/>
                </a:rPr>
                <a:t>Sol</a:t>
              </a:r>
              <a:endParaRPr lang="es-ES" altLang="fr-FR" sz="1800">
                <a:latin typeface="Arial" panose="020B0604020202020204" pitchFamily="34" charset="0"/>
                <a:ea typeface="Times New Roman" panose="02020603050405020304" pitchFamily="18" charset="0"/>
                <a:cs typeface="Comic Sans MS" panose="030F0702030302020204" pitchFamily="66" charset="0"/>
              </a:endParaRPr>
            </a:p>
          </p:txBody>
        </p:sp>
        <p:sp>
          <p:nvSpPr>
            <p:cNvPr id="28745" name="Oval 44"/>
            <p:cNvSpPr>
              <a:spLocks noChangeArrowheads="1"/>
            </p:cNvSpPr>
            <p:nvPr/>
          </p:nvSpPr>
          <p:spPr bwMode="auto">
            <a:xfrm>
              <a:off x="8296" y="3030"/>
              <a:ext cx="820" cy="811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28746" name="Oval 43"/>
            <p:cNvSpPr>
              <a:spLocks noChangeArrowheads="1"/>
            </p:cNvSpPr>
            <p:nvPr/>
          </p:nvSpPr>
          <p:spPr bwMode="auto">
            <a:xfrm>
              <a:off x="9552" y="2990"/>
              <a:ext cx="821" cy="812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28747" name="Text Box 42"/>
            <p:cNvSpPr txBox="1">
              <a:spLocks noChangeArrowheads="1"/>
            </p:cNvSpPr>
            <p:nvPr/>
          </p:nvSpPr>
          <p:spPr bwMode="auto">
            <a:xfrm>
              <a:off x="10563" y="3129"/>
              <a:ext cx="902" cy="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7607" tIns="28804" rIns="57607" bIns="28804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700" b="1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Comic Sans MS" panose="030F0702030302020204" pitchFamily="66" charset="0"/>
                </a:rPr>
                <a:t>2130</a:t>
              </a:r>
              <a:endParaRPr lang="es-ES" altLang="fr-FR" sz="1800">
                <a:latin typeface="Arial" panose="020B0604020202020204" pitchFamily="34" charset="0"/>
                <a:ea typeface="Times New Roman" panose="02020603050405020304" pitchFamily="18" charset="0"/>
                <a:cs typeface="Comic Sans MS" panose="030F0702030302020204" pitchFamily="66" charset="0"/>
              </a:endParaRPr>
            </a:p>
          </p:txBody>
        </p:sp>
        <p:sp>
          <p:nvSpPr>
            <p:cNvPr id="28748" name="Text Box 41"/>
            <p:cNvSpPr txBox="1">
              <a:spLocks noChangeArrowheads="1"/>
            </p:cNvSpPr>
            <p:nvPr/>
          </p:nvSpPr>
          <p:spPr bwMode="auto">
            <a:xfrm>
              <a:off x="2306" y="3327"/>
              <a:ext cx="1085" cy="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7607" tIns="28804" rIns="57607" bIns="28804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1200" b="1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Comic Sans MS" panose="030F0702030302020204" pitchFamily="66" charset="0"/>
                </a:rPr>
                <a:t>Mar</a:t>
              </a:r>
              <a:endParaRPr lang="es-ES" altLang="fr-FR" sz="1800">
                <a:latin typeface="Arial" panose="020B0604020202020204" pitchFamily="34" charset="0"/>
                <a:ea typeface="Times New Roman" panose="02020603050405020304" pitchFamily="18" charset="0"/>
                <a:cs typeface="Comic Sans MS" panose="030F0702030302020204" pitchFamily="66" charset="0"/>
              </a:endParaRPr>
            </a:p>
          </p:txBody>
        </p:sp>
        <p:sp>
          <p:nvSpPr>
            <p:cNvPr id="28749" name="Rectangle 40"/>
            <p:cNvSpPr>
              <a:spLocks noChangeArrowheads="1"/>
            </p:cNvSpPr>
            <p:nvPr/>
          </p:nvSpPr>
          <p:spPr bwMode="auto">
            <a:xfrm>
              <a:off x="3762" y="3486"/>
              <a:ext cx="513" cy="386"/>
            </a:xfrm>
            <a:prstGeom prst="rect">
              <a:avLst/>
            </a:prstGeom>
            <a:solidFill>
              <a:srgbClr val="BBE0E3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cxnSp>
          <p:nvCxnSpPr>
            <p:cNvPr id="28750" name="AutoShape 39"/>
            <p:cNvCxnSpPr>
              <a:cxnSpLocks noChangeShapeType="1"/>
            </p:cNvCxnSpPr>
            <p:nvPr/>
          </p:nvCxnSpPr>
          <p:spPr bwMode="auto">
            <a:xfrm flipV="1">
              <a:off x="3834" y="3129"/>
              <a:ext cx="1077" cy="743"/>
            </a:xfrm>
            <a:prstGeom prst="bentConnector3">
              <a:avLst>
                <a:gd name="adj1" fmla="val 41190"/>
              </a:avLst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8751" name="Text Box 38"/>
            <p:cNvSpPr txBox="1">
              <a:spLocks noChangeArrowheads="1"/>
            </p:cNvSpPr>
            <p:nvPr/>
          </p:nvSpPr>
          <p:spPr bwMode="auto">
            <a:xfrm>
              <a:off x="4314" y="3171"/>
              <a:ext cx="298" cy="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7607" tIns="28804" rIns="57607" bIns="28804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28752" name="Text Box 37"/>
            <p:cNvSpPr txBox="1">
              <a:spLocks noChangeArrowheads="1"/>
            </p:cNvSpPr>
            <p:nvPr/>
          </p:nvSpPr>
          <p:spPr bwMode="auto">
            <a:xfrm>
              <a:off x="4252" y="3070"/>
              <a:ext cx="1263" cy="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7607" tIns="28804" rIns="57607" bIns="28804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700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Comic Sans MS" panose="030F0702030302020204" pitchFamily="66" charset="0"/>
                </a:rPr>
                <a:t>1230</a:t>
              </a:r>
              <a:endParaRPr lang="fr-FR" altLang="fr-FR" sz="900">
                <a:latin typeface="Arial" panose="020B0604020202020204" pitchFamily="34" charset="0"/>
                <a:ea typeface="Times New Roman" panose="02020603050405020304" pitchFamily="18" charset="0"/>
                <a:cs typeface="Comic Sans MS" panose="030F0702030302020204" pitchFamily="66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  <a:ea typeface="Times New Roman" panose="02020603050405020304" pitchFamily="18" charset="0"/>
                <a:cs typeface="Comic Sans MS" panose="030F0702030302020204" pitchFamily="66" charset="0"/>
              </a:endParaRPr>
            </a:p>
          </p:txBody>
        </p:sp>
        <p:sp>
          <p:nvSpPr>
            <p:cNvPr id="28753" name="Text Box 36"/>
            <p:cNvSpPr txBox="1">
              <a:spLocks noChangeArrowheads="1"/>
            </p:cNvSpPr>
            <p:nvPr/>
          </p:nvSpPr>
          <p:spPr bwMode="auto">
            <a:xfrm>
              <a:off x="4252" y="3475"/>
              <a:ext cx="1555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7607" tIns="28804" rIns="57607" bIns="28804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s-ES" altLang="fr-FR" sz="700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Comic Sans MS" panose="030F0702030302020204" pitchFamily="66" charset="0"/>
                </a:rPr>
                <a:t>0620</a:t>
              </a:r>
              <a:endParaRPr lang="fr-FR" altLang="fr-FR" sz="900">
                <a:latin typeface="Arial" panose="020B0604020202020204" pitchFamily="34" charset="0"/>
                <a:ea typeface="Times New Roman" panose="02020603050405020304" pitchFamily="18" charset="0"/>
                <a:cs typeface="Comic Sans MS" panose="030F0702030302020204" pitchFamily="66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  <a:ea typeface="Times New Roman" panose="02020603050405020304" pitchFamily="18" charset="0"/>
                <a:cs typeface="Comic Sans MS" panose="030F0702030302020204" pitchFamily="66" charset="0"/>
              </a:endParaRPr>
            </a:p>
          </p:txBody>
        </p:sp>
        <p:cxnSp>
          <p:nvCxnSpPr>
            <p:cNvPr id="28754" name="AutoShape 35"/>
            <p:cNvCxnSpPr>
              <a:cxnSpLocks noChangeShapeType="1"/>
            </p:cNvCxnSpPr>
            <p:nvPr/>
          </p:nvCxnSpPr>
          <p:spPr bwMode="auto">
            <a:xfrm flipV="1">
              <a:off x="3834" y="3129"/>
              <a:ext cx="1077" cy="743"/>
            </a:xfrm>
            <a:prstGeom prst="bentConnector3">
              <a:avLst>
                <a:gd name="adj1" fmla="val 41190"/>
              </a:avLst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8676" name="Group 31"/>
          <p:cNvGrpSpPr>
            <a:grpSpLocks noChangeAspect="1"/>
          </p:cNvGrpSpPr>
          <p:nvPr/>
        </p:nvGrpSpPr>
        <p:grpSpPr bwMode="auto">
          <a:xfrm>
            <a:off x="4356100" y="3860800"/>
            <a:ext cx="1038225" cy="635000"/>
            <a:chOff x="4778" y="6326"/>
            <a:chExt cx="2256" cy="1410"/>
          </a:xfrm>
        </p:grpSpPr>
        <p:sp>
          <p:nvSpPr>
            <p:cNvPr id="28739" name="AutoShape 33"/>
            <p:cNvSpPr>
              <a:spLocks noChangeAspect="1" noChangeArrowheads="1" noTextEdit="1"/>
            </p:cNvSpPr>
            <p:nvPr/>
          </p:nvSpPr>
          <p:spPr bwMode="auto">
            <a:xfrm>
              <a:off x="4778" y="6326"/>
              <a:ext cx="2256" cy="1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8740" name="Freeform 32"/>
            <p:cNvSpPr>
              <a:spLocks/>
            </p:cNvSpPr>
            <p:nvPr/>
          </p:nvSpPr>
          <p:spPr bwMode="auto">
            <a:xfrm>
              <a:off x="4778" y="6326"/>
              <a:ext cx="2256" cy="1410"/>
            </a:xfrm>
            <a:custGeom>
              <a:avLst/>
              <a:gdLst>
                <a:gd name="T0" fmla="*/ 624720712 w 655"/>
                <a:gd name="T1" fmla="*/ 1324902161 h 400"/>
                <a:gd name="T2" fmla="*/ 356892856 w 655"/>
                <a:gd name="T3" fmla="*/ 1295917809 h 400"/>
                <a:gd name="T4" fmla="*/ 245309845 w 655"/>
                <a:gd name="T5" fmla="*/ 1148688704 h 400"/>
                <a:gd name="T6" fmla="*/ 111599477 w 655"/>
                <a:gd name="T7" fmla="*/ 1089116666 h 400"/>
                <a:gd name="T8" fmla="*/ 0 w 655"/>
                <a:gd name="T9" fmla="*/ 559552349 h 400"/>
                <a:gd name="T10" fmla="*/ 133428351 w 655"/>
                <a:gd name="T11" fmla="*/ 470995840 h 400"/>
                <a:gd name="T12" fmla="*/ 223464660 w 655"/>
                <a:gd name="T13" fmla="*/ 294450469 h 400"/>
                <a:gd name="T14" fmla="*/ 245309845 w 655"/>
                <a:gd name="T15" fmla="*/ 205535270 h 400"/>
                <a:gd name="T16" fmla="*/ 535000043 w 655"/>
                <a:gd name="T17" fmla="*/ 147221354 h 400"/>
                <a:gd name="T18" fmla="*/ 646606306 w 655"/>
                <a:gd name="T19" fmla="*/ 0 h 400"/>
                <a:gd name="T20" fmla="*/ 914434162 w 655"/>
                <a:gd name="T21" fmla="*/ 147221354 h 400"/>
                <a:gd name="T22" fmla="*/ 1115116645 w 655"/>
                <a:gd name="T23" fmla="*/ 29321828 h 400"/>
                <a:gd name="T24" fmla="*/ 1293150528 w 655"/>
                <a:gd name="T25" fmla="*/ 58307878 h 400"/>
                <a:gd name="T26" fmla="*/ 1337552590 w 655"/>
                <a:gd name="T27" fmla="*/ 147221354 h 400"/>
                <a:gd name="T28" fmla="*/ 1404756753 w 655"/>
                <a:gd name="T29" fmla="*/ 176545367 h 400"/>
                <a:gd name="T30" fmla="*/ 1739148089 w 655"/>
                <a:gd name="T31" fmla="*/ 205535270 h 400"/>
                <a:gd name="T32" fmla="*/ 1717240848 w 655"/>
                <a:gd name="T33" fmla="*/ 470995840 h 400"/>
                <a:gd name="T34" fmla="*/ 1783488202 w 655"/>
                <a:gd name="T35" fmla="*/ 530472174 h 400"/>
                <a:gd name="T36" fmla="*/ 1806328483 w 655"/>
                <a:gd name="T37" fmla="*/ 618195856 h 400"/>
                <a:gd name="T38" fmla="*/ 1783488202 w 655"/>
                <a:gd name="T39" fmla="*/ 794740790 h 400"/>
                <a:gd name="T40" fmla="*/ 1650059851 w 655"/>
                <a:gd name="T41" fmla="*/ 854002681 h 400"/>
                <a:gd name="T42" fmla="*/ 1717240848 w 655"/>
                <a:gd name="T43" fmla="*/ 972143997 h 400"/>
                <a:gd name="T44" fmla="*/ 1582864392 w 655"/>
                <a:gd name="T45" fmla="*/ 1030451688 h 400"/>
                <a:gd name="T46" fmla="*/ 1516631665 w 655"/>
                <a:gd name="T47" fmla="*/ 1001202884 h 400"/>
                <a:gd name="T48" fmla="*/ 1426658814 w 655"/>
                <a:gd name="T49" fmla="*/ 1177680758 h 400"/>
                <a:gd name="T50" fmla="*/ 1360346401 w 655"/>
                <a:gd name="T51" fmla="*/ 1236318886 h 400"/>
                <a:gd name="T52" fmla="*/ 1293150528 w 655"/>
                <a:gd name="T53" fmla="*/ 1177680758 h 400"/>
                <a:gd name="T54" fmla="*/ 1271321820 w 655"/>
                <a:gd name="T55" fmla="*/ 1266567080 h 400"/>
                <a:gd name="T56" fmla="*/ 1070696043 w 655"/>
                <a:gd name="T57" fmla="*/ 1443112447 h 400"/>
                <a:gd name="T58" fmla="*/ 1003437082 w 655"/>
                <a:gd name="T59" fmla="*/ 1413796672 h 400"/>
                <a:gd name="T60" fmla="*/ 936256250 w 655"/>
                <a:gd name="T61" fmla="*/ 1472104500 h 400"/>
                <a:gd name="T62" fmla="*/ 624720712 w 655"/>
                <a:gd name="T63" fmla="*/ 1324902161 h 4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55" h="400">
                  <a:moveTo>
                    <a:pt x="224" y="360"/>
                  </a:moveTo>
                  <a:cubicBezTo>
                    <a:pt x="190" y="371"/>
                    <a:pt x="162" y="363"/>
                    <a:pt x="128" y="352"/>
                  </a:cubicBezTo>
                  <a:cubicBezTo>
                    <a:pt x="113" y="330"/>
                    <a:pt x="113" y="323"/>
                    <a:pt x="88" y="312"/>
                  </a:cubicBezTo>
                  <a:cubicBezTo>
                    <a:pt x="73" y="305"/>
                    <a:pt x="40" y="296"/>
                    <a:pt x="40" y="296"/>
                  </a:cubicBezTo>
                  <a:cubicBezTo>
                    <a:pt x="10" y="250"/>
                    <a:pt x="17" y="203"/>
                    <a:pt x="0" y="152"/>
                  </a:cubicBezTo>
                  <a:cubicBezTo>
                    <a:pt x="15" y="142"/>
                    <a:pt x="35" y="141"/>
                    <a:pt x="48" y="128"/>
                  </a:cubicBezTo>
                  <a:cubicBezTo>
                    <a:pt x="62" y="114"/>
                    <a:pt x="74" y="98"/>
                    <a:pt x="80" y="80"/>
                  </a:cubicBezTo>
                  <a:cubicBezTo>
                    <a:pt x="83" y="72"/>
                    <a:pt x="82" y="62"/>
                    <a:pt x="88" y="56"/>
                  </a:cubicBezTo>
                  <a:cubicBezTo>
                    <a:pt x="113" y="31"/>
                    <a:pt x="157" y="43"/>
                    <a:pt x="192" y="40"/>
                  </a:cubicBezTo>
                  <a:cubicBezTo>
                    <a:pt x="199" y="29"/>
                    <a:pt x="214" y="0"/>
                    <a:pt x="232" y="0"/>
                  </a:cubicBezTo>
                  <a:cubicBezTo>
                    <a:pt x="262" y="0"/>
                    <a:pt x="303" y="23"/>
                    <a:pt x="328" y="40"/>
                  </a:cubicBezTo>
                  <a:cubicBezTo>
                    <a:pt x="385" y="21"/>
                    <a:pt x="362" y="33"/>
                    <a:pt x="400" y="8"/>
                  </a:cubicBezTo>
                  <a:cubicBezTo>
                    <a:pt x="421" y="11"/>
                    <a:pt x="444" y="8"/>
                    <a:pt x="464" y="16"/>
                  </a:cubicBezTo>
                  <a:cubicBezTo>
                    <a:pt x="473" y="20"/>
                    <a:pt x="472" y="34"/>
                    <a:pt x="480" y="40"/>
                  </a:cubicBezTo>
                  <a:cubicBezTo>
                    <a:pt x="487" y="45"/>
                    <a:pt x="496" y="45"/>
                    <a:pt x="504" y="48"/>
                  </a:cubicBezTo>
                  <a:cubicBezTo>
                    <a:pt x="555" y="14"/>
                    <a:pt x="576" y="24"/>
                    <a:pt x="624" y="56"/>
                  </a:cubicBezTo>
                  <a:cubicBezTo>
                    <a:pt x="621" y="80"/>
                    <a:pt x="612" y="104"/>
                    <a:pt x="616" y="128"/>
                  </a:cubicBezTo>
                  <a:cubicBezTo>
                    <a:pt x="618" y="137"/>
                    <a:pt x="634" y="136"/>
                    <a:pt x="640" y="144"/>
                  </a:cubicBezTo>
                  <a:cubicBezTo>
                    <a:pt x="645" y="151"/>
                    <a:pt x="645" y="160"/>
                    <a:pt x="648" y="168"/>
                  </a:cubicBezTo>
                  <a:cubicBezTo>
                    <a:pt x="645" y="184"/>
                    <a:pt x="651" y="204"/>
                    <a:pt x="640" y="216"/>
                  </a:cubicBezTo>
                  <a:cubicBezTo>
                    <a:pt x="629" y="229"/>
                    <a:pt x="592" y="232"/>
                    <a:pt x="592" y="232"/>
                  </a:cubicBezTo>
                  <a:cubicBezTo>
                    <a:pt x="597" y="233"/>
                    <a:pt x="655" y="236"/>
                    <a:pt x="616" y="264"/>
                  </a:cubicBezTo>
                  <a:cubicBezTo>
                    <a:pt x="602" y="274"/>
                    <a:pt x="568" y="280"/>
                    <a:pt x="568" y="280"/>
                  </a:cubicBezTo>
                  <a:cubicBezTo>
                    <a:pt x="560" y="277"/>
                    <a:pt x="551" y="267"/>
                    <a:pt x="544" y="272"/>
                  </a:cubicBezTo>
                  <a:cubicBezTo>
                    <a:pt x="528" y="283"/>
                    <a:pt x="528" y="309"/>
                    <a:pt x="512" y="320"/>
                  </a:cubicBezTo>
                  <a:cubicBezTo>
                    <a:pt x="504" y="325"/>
                    <a:pt x="496" y="331"/>
                    <a:pt x="488" y="336"/>
                  </a:cubicBezTo>
                  <a:cubicBezTo>
                    <a:pt x="480" y="331"/>
                    <a:pt x="473" y="318"/>
                    <a:pt x="464" y="320"/>
                  </a:cubicBezTo>
                  <a:cubicBezTo>
                    <a:pt x="456" y="322"/>
                    <a:pt x="461" y="337"/>
                    <a:pt x="456" y="344"/>
                  </a:cubicBezTo>
                  <a:cubicBezTo>
                    <a:pt x="439" y="370"/>
                    <a:pt x="412" y="383"/>
                    <a:pt x="384" y="392"/>
                  </a:cubicBezTo>
                  <a:cubicBezTo>
                    <a:pt x="376" y="389"/>
                    <a:pt x="368" y="383"/>
                    <a:pt x="360" y="384"/>
                  </a:cubicBezTo>
                  <a:cubicBezTo>
                    <a:pt x="351" y="386"/>
                    <a:pt x="346" y="400"/>
                    <a:pt x="336" y="400"/>
                  </a:cubicBezTo>
                  <a:cubicBezTo>
                    <a:pt x="295" y="400"/>
                    <a:pt x="265" y="360"/>
                    <a:pt x="224" y="360"/>
                  </a:cubicBezTo>
                  <a:close/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</p:grpSp>
      <p:grpSp>
        <p:nvGrpSpPr>
          <p:cNvPr id="28677" name="Group 18"/>
          <p:cNvGrpSpPr>
            <a:grpSpLocks noChangeAspect="1"/>
          </p:cNvGrpSpPr>
          <p:nvPr/>
        </p:nvGrpSpPr>
        <p:grpSpPr bwMode="auto">
          <a:xfrm>
            <a:off x="5435600" y="4579938"/>
            <a:ext cx="723900" cy="714375"/>
            <a:chOff x="2306" y="4872"/>
            <a:chExt cx="1571" cy="1588"/>
          </a:xfrm>
        </p:grpSpPr>
        <p:sp>
          <p:nvSpPr>
            <p:cNvPr id="28727" name="AutoShape 30"/>
            <p:cNvSpPr>
              <a:spLocks noChangeAspect="1" noChangeArrowheads="1" noTextEdit="1"/>
            </p:cNvSpPr>
            <p:nvPr/>
          </p:nvSpPr>
          <p:spPr bwMode="auto">
            <a:xfrm>
              <a:off x="2306" y="4872"/>
              <a:ext cx="1571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8728" name="Line 29"/>
            <p:cNvSpPr>
              <a:spLocks noChangeShapeType="1"/>
            </p:cNvSpPr>
            <p:nvPr/>
          </p:nvSpPr>
          <p:spPr bwMode="auto">
            <a:xfrm flipV="1">
              <a:off x="2320" y="4900"/>
              <a:ext cx="276" cy="50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8729" name="Line 28"/>
            <p:cNvSpPr>
              <a:spLocks noChangeShapeType="1"/>
            </p:cNvSpPr>
            <p:nvPr/>
          </p:nvSpPr>
          <p:spPr bwMode="auto">
            <a:xfrm flipV="1">
              <a:off x="2764" y="4897"/>
              <a:ext cx="276" cy="509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8730" name="Line 27"/>
            <p:cNvSpPr>
              <a:spLocks noChangeShapeType="1"/>
            </p:cNvSpPr>
            <p:nvPr/>
          </p:nvSpPr>
          <p:spPr bwMode="auto">
            <a:xfrm flipV="1">
              <a:off x="3178" y="4900"/>
              <a:ext cx="276" cy="50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8731" name="Line 26"/>
            <p:cNvSpPr>
              <a:spLocks noChangeShapeType="1"/>
            </p:cNvSpPr>
            <p:nvPr/>
          </p:nvSpPr>
          <p:spPr bwMode="auto">
            <a:xfrm flipV="1">
              <a:off x="3601" y="4872"/>
              <a:ext cx="276" cy="50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8732" name="Line 25"/>
            <p:cNvSpPr>
              <a:spLocks noChangeShapeType="1"/>
            </p:cNvSpPr>
            <p:nvPr/>
          </p:nvSpPr>
          <p:spPr bwMode="auto">
            <a:xfrm flipV="1">
              <a:off x="2306" y="5444"/>
              <a:ext cx="276" cy="50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8733" name="Line 24"/>
            <p:cNvSpPr>
              <a:spLocks noChangeShapeType="1"/>
            </p:cNvSpPr>
            <p:nvPr/>
          </p:nvSpPr>
          <p:spPr bwMode="auto">
            <a:xfrm flipV="1">
              <a:off x="2768" y="5399"/>
              <a:ext cx="276" cy="50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8734" name="Line 23"/>
            <p:cNvSpPr>
              <a:spLocks noChangeShapeType="1"/>
            </p:cNvSpPr>
            <p:nvPr/>
          </p:nvSpPr>
          <p:spPr bwMode="auto">
            <a:xfrm flipV="1">
              <a:off x="3160" y="5399"/>
              <a:ext cx="276" cy="50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8735" name="Line 22"/>
            <p:cNvSpPr>
              <a:spLocks noChangeShapeType="1"/>
            </p:cNvSpPr>
            <p:nvPr/>
          </p:nvSpPr>
          <p:spPr bwMode="auto">
            <a:xfrm flipV="1">
              <a:off x="3553" y="5384"/>
              <a:ext cx="276" cy="509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8736" name="Line 21"/>
            <p:cNvSpPr>
              <a:spLocks noChangeShapeType="1"/>
            </p:cNvSpPr>
            <p:nvPr/>
          </p:nvSpPr>
          <p:spPr bwMode="auto">
            <a:xfrm flipV="1">
              <a:off x="3092" y="5914"/>
              <a:ext cx="275" cy="50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8737" name="Line 20"/>
            <p:cNvSpPr>
              <a:spLocks noChangeShapeType="1"/>
            </p:cNvSpPr>
            <p:nvPr/>
          </p:nvSpPr>
          <p:spPr bwMode="auto">
            <a:xfrm flipV="1">
              <a:off x="2706" y="5921"/>
              <a:ext cx="276" cy="50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8738" name="Line 19"/>
            <p:cNvSpPr>
              <a:spLocks noChangeShapeType="1"/>
            </p:cNvSpPr>
            <p:nvPr/>
          </p:nvSpPr>
          <p:spPr bwMode="auto">
            <a:xfrm flipV="1">
              <a:off x="2361" y="5952"/>
              <a:ext cx="276" cy="50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BO"/>
            </a:p>
          </p:txBody>
        </p:sp>
      </p:grpSp>
      <p:grpSp>
        <p:nvGrpSpPr>
          <p:cNvPr id="28678" name="Group 7"/>
          <p:cNvGrpSpPr>
            <a:grpSpLocks noChangeAspect="1"/>
          </p:cNvGrpSpPr>
          <p:nvPr/>
        </p:nvGrpSpPr>
        <p:grpSpPr bwMode="auto">
          <a:xfrm>
            <a:off x="4211638" y="5300663"/>
            <a:ext cx="981075" cy="731837"/>
            <a:chOff x="2306" y="4872"/>
            <a:chExt cx="2130" cy="1626"/>
          </a:xfrm>
        </p:grpSpPr>
        <p:sp>
          <p:nvSpPr>
            <p:cNvPr id="28717" name="AutoShape 17"/>
            <p:cNvSpPr>
              <a:spLocks noChangeAspect="1" noChangeArrowheads="1" noTextEdit="1"/>
            </p:cNvSpPr>
            <p:nvPr/>
          </p:nvSpPr>
          <p:spPr bwMode="auto">
            <a:xfrm>
              <a:off x="2306" y="4872"/>
              <a:ext cx="2130" cy="1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8718" name="AutoShape 16"/>
            <p:cNvSpPr>
              <a:spLocks noChangeArrowheads="1"/>
            </p:cNvSpPr>
            <p:nvPr/>
          </p:nvSpPr>
          <p:spPr bwMode="auto">
            <a:xfrm>
              <a:off x="2357" y="4917"/>
              <a:ext cx="455" cy="508"/>
            </a:xfrm>
            <a:prstGeom prst="star16">
              <a:avLst>
                <a:gd name="adj" fmla="val 37500"/>
              </a:avLst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28719" name="AutoShape 15"/>
            <p:cNvSpPr>
              <a:spLocks noChangeArrowheads="1"/>
            </p:cNvSpPr>
            <p:nvPr/>
          </p:nvSpPr>
          <p:spPr bwMode="auto">
            <a:xfrm>
              <a:off x="2975" y="4886"/>
              <a:ext cx="454" cy="508"/>
            </a:xfrm>
            <a:prstGeom prst="star16">
              <a:avLst>
                <a:gd name="adj" fmla="val 37500"/>
              </a:avLst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28720" name="AutoShape 14"/>
            <p:cNvSpPr>
              <a:spLocks noChangeArrowheads="1"/>
            </p:cNvSpPr>
            <p:nvPr/>
          </p:nvSpPr>
          <p:spPr bwMode="auto">
            <a:xfrm>
              <a:off x="3581" y="4872"/>
              <a:ext cx="455" cy="508"/>
            </a:xfrm>
            <a:prstGeom prst="star16">
              <a:avLst>
                <a:gd name="adj" fmla="val 37500"/>
              </a:avLst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28721" name="AutoShape 13"/>
            <p:cNvSpPr>
              <a:spLocks noChangeArrowheads="1"/>
            </p:cNvSpPr>
            <p:nvPr/>
          </p:nvSpPr>
          <p:spPr bwMode="auto">
            <a:xfrm>
              <a:off x="2692" y="5451"/>
              <a:ext cx="456" cy="508"/>
            </a:xfrm>
            <a:prstGeom prst="star16">
              <a:avLst>
                <a:gd name="adj" fmla="val 37500"/>
              </a:avLst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28722" name="AutoShape 12"/>
            <p:cNvSpPr>
              <a:spLocks noChangeArrowheads="1"/>
            </p:cNvSpPr>
            <p:nvPr/>
          </p:nvSpPr>
          <p:spPr bwMode="auto">
            <a:xfrm>
              <a:off x="3295" y="5439"/>
              <a:ext cx="455" cy="509"/>
            </a:xfrm>
            <a:prstGeom prst="star16">
              <a:avLst>
                <a:gd name="adj" fmla="val 37500"/>
              </a:avLst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28723" name="AutoShape 11"/>
            <p:cNvSpPr>
              <a:spLocks noChangeArrowheads="1"/>
            </p:cNvSpPr>
            <p:nvPr/>
          </p:nvSpPr>
          <p:spPr bwMode="auto">
            <a:xfrm>
              <a:off x="3981" y="5404"/>
              <a:ext cx="455" cy="508"/>
            </a:xfrm>
            <a:prstGeom prst="star16">
              <a:avLst>
                <a:gd name="adj" fmla="val 37500"/>
              </a:avLst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28724" name="AutoShape 10"/>
            <p:cNvSpPr>
              <a:spLocks noChangeArrowheads="1"/>
            </p:cNvSpPr>
            <p:nvPr/>
          </p:nvSpPr>
          <p:spPr bwMode="auto">
            <a:xfrm>
              <a:off x="2306" y="5990"/>
              <a:ext cx="455" cy="508"/>
            </a:xfrm>
            <a:prstGeom prst="star16">
              <a:avLst>
                <a:gd name="adj" fmla="val 37500"/>
              </a:avLst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28725" name="AutoShape 9"/>
            <p:cNvSpPr>
              <a:spLocks noChangeArrowheads="1"/>
            </p:cNvSpPr>
            <p:nvPr/>
          </p:nvSpPr>
          <p:spPr bwMode="auto">
            <a:xfrm>
              <a:off x="2989" y="5973"/>
              <a:ext cx="454" cy="508"/>
            </a:xfrm>
            <a:prstGeom prst="star16">
              <a:avLst>
                <a:gd name="adj" fmla="val 37500"/>
              </a:avLst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28726" name="AutoShape 8"/>
            <p:cNvSpPr>
              <a:spLocks noChangeArrowheads="1"/>
            </p:cNvSpPr>
            <p:nvPr/>
          </p:nvSpPr>
          <p:spPr bwMode="auto">
            <a:xfrm>
              <a:off x="3629" y="5955"/>
              <a:ext cx="455" cy="508"/>
            </a:xfrm>
            <a:prstGeom prst="star16">
              <a:avLst>
                <a:gd name="adj" fmla="val 37500"/>
              </a:avLst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28679" name="Group 4"/>
          <p:cNvGrpSpPr>
            <a:grpSpLocks noChangeAspect="1"/>
          </p:cNvGrpSpPr>
          <p:nvPr/>
        </p:nvGrpSpPr>
        <p:grpSpPr bwMode="auto">
          <a:xfrm>
            <a:off x="4932363" y="5948363"/>
            <a:ext cx="1028700" cy="714375"/>
            <a:chOff x="5037" y="9743"/>
            <a:chExt cx="2234" cy="1589"/>
          </a:xfrm>
        </p:grpSpPr>
        <p:sp>
          <p:nvSpPr>
            <p:cNvPr id="28715" name="AutoShape 6"/>
            <p:cNvSpPr>
              <a:spLocks noChangeAspect="1" noChangeArrowheads="1" noTextEdit="1"/>
            </p:cNvSpPr>
            <p:nvPr/>
          </p:nvSpPr>
          <p:spPr bwMode="auto">
            <a:xfrm>
              <a:off x="5037" y="9743"/>
              <a:ext cx="2234" cy="1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8716" name="AutoShape 5"/>
            <p:cNvSpPr>
              <a:spLocks noChangeArrowheads="1"/>
            </p:cNvSpPr>
            <p:nvPr/>
          </p:nvSpPr>
          <p:spPr bwMode="auto">
            <a:xfrm>
              <a:off x="5215" y="9932"/>
              <a:ext cx="1381" cy="1400"/>
            </a:xfrm>
            <a:prstGeom prst="lightningBol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0000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</p:grpSp>
      <p:sp>
        <p:nvSpPr>
          <p:cNvPr id="28680" name="Rectangle 64"/>
          <p:cNvSpPr>
            <a:spLocks noChangeArrowheads="1"/>
          </p:cNvSpPr>
          <p:nvPr/>
        </p:nvSpPr>
        <p:spPr bwMode="auto">
          <a:xfrm>
            <a:off x="539750" y="5799138"/>
            <a:ext cx="34988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28681" name="Rectangle 69"/>
          <p:cNvSpPr>
            <a:spLocks noChangeArrowheads="1"/>
          </p:cNvSpPr>
          <p:nvPr/>
        </p:nvSpPr>
        <p:spPr bwMode="auto">
          <a:xfrm>
            <a:off x="1033463" y="1258888"/>
            <a:ext cx="50101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28682" name="Rectangle 83"/>
          <p:cNvSpPr>
            <a:spLocks noChangeArrowheads="1"/>
          </p:cNvSpPr>
          <p:nvPr/>
        </p:nvSpPr>
        <p:spPr bwMode="auto">
          <a:xfrm>
            <a:off x="539750" y="5799138"/>
            <a:ext cx="34988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28683" name="Rectangle 86"/>
          <p:cNvSpPr>
            <a:spLocks noChangeArrowheads="1"/>
          </p:cNvSpPr>
          <p:nvPr/>
        </p:nvSpPr>
        <p:spPr bwMode="auto">
          <a:xfrm>
            <a:off x="539750" y="5799138"/>
            <a:ext cx="34988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28684" name="Rectangle 89"/>
          <p:cNvSpPr>
            <a:spLocks noChangeArrowheads="1"/>
          </p:cNvSpPr>
          <p:nvPr/>
        </p:nvSpPr>
        <p:spPr bwMode="auto">
          <a:xfrm>
            <a:off x="539750" y="5799138"/>
            <a:ext cx="34988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28685" name="Rectangle 92"/>
          <p:cNvSpPr>
            <a:spLocks noChangeArrowheads="1"/>
          </p:cNvSpPr>
          <p:nvPr/>
        </p:nvSpPr>
        <p:spPr bwMode="auto">
          <a:xfrm>
            <a:off x="539750" y="5799138"/>
            <a:ext cx="34988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graphicFrame>
        <p:nvGraphicFramePr>
          <p:cNvPr id="32945" name="Group 177"/>
          <p:cNvGraphicFramePr>
            <a:graphicFrameLocks noGrp="1"/>
          </p:cNvGraphicFramePr>
          <p:nvPr/>
        </p:nvGraphicFramePr>
        <p:xfrm>
          <a:off x="2124075" y="908050"/>
          <a:ext cx="5010150" cy="5761040"/>
        </p:xfrm>
        <a:graphic>
          <a:graphicData uri="http://schemas.openxmlformats.org/drawingml/2006/table">
            <a:tbl>
              <a:tblPr/>
              <a:tblGrid>
                <a:gridCol w="1511300">
                  <a:extLst>
                    <a:ext uri="{9D8B030D-6E8A-4147-A177-3AD203B41FA5}">
                      <a16:colId xmlns:a16="http://schemas.microsoft.com/office/drawing/2014/main" val="1261050659"/>
                    </a:ext>
                  </a:extLst>
                </a:gridCol>
                <a:gridCol w="3498850">
                  <a:extLst>
                    <a:ext uri="{9D8B030D-6E8A-4147-A177-3AD203B41FA5}">
                      <a16:colId xmlns:a16="http://schemas.microsoft.com/office/drawing/2014/main" val="732774589"/>
                    </a:ext>
                  </a:extLst>
                </a:gridCol>
              </a:tblGrid>
              <a:tr h="962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BO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Arial" panose="020B0604020202020204" pitchFamily="34" charset="0"/>
                        </a:rPr>
                        <a:t>Escala y orientación</a:t>
                      </a:r>
                      <a:endParaRPr kumimoji="0" lang="es-ES" altLang="es-BO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BO" altLang="es-BO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1527438"/>
                  </a:ext>
                </a:extLst>
              </a:tr>
              <a:tr h="1241425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BO" altLang="es-BO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0656306"/>
                  </a:ext>
                </a:extLst>
              </a:tr>
              <a:tr h="3413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BO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Arial" panose="020B0604020202020204" pitchFamily="34" charset="0"/>
                        </a:rPr>
                        <a:t>Temperatura</a:t>
                      </a:r>
                      <a:endParaRPr kumimoji="0" lang="es-ES" altLang="es-BO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BO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Arial" panose="020B0604020202020204" pitchFamily="34" charset="0"/>
                        </a:rPr>
                        <a:t>T°</a:t>
                      </a:r>
                      <a:endParaRPr kumimoji="0" lang="es-ES" altLang="es-BO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1097396"/>
                  </a:ext>
                </a:extLst>
              </a:tr>
              <a:tr h="3365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BO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Arial" panose="020B0604020202020204" pitchFamily="34" charset="0"/>
                        </a:rPr>
                        <a:t>Humedad Relativa</a:t>
                      </a:r>
                      <a:endParaRPr kumimoji="0" lang="es-ES" altLang="es-BO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BO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Arial" panose="020B0604020202020204" pitchFamily="34" charset="0"/>
                        </a:rPr>
                        <a:t>HR</a:t>
                      </a:r>
                      <a:endParaRPr kumimoji="0" lang="es-ES" altLang="es-BO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3655279"/>
                  </a:ext>
                </a:extLst>
              </a:tr>
              <a:tr h="7191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BO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Arial" panose="020B0604020202020204" pitchFamily="34" charset="0"/>
                        </a:rPr>
                        <a:t>Nubes</a:t>
                      </a:r>
                      <a:endParaRPr kumimoji="0" lang="es-ES" altLang="es-BO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BO" altLang="es-BO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8456445"/>
                  </a:ext>
                </a:extLst>
              </a:tr>
              <a:tr h="792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BO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Arial" panose="020B0604020202020204" pitchFamily="34" charset="0"/>
                        </a:rPr>
                        <a:t>Lluvia</a:t>
                      </a:r>
                      <a:endParaRPr kumimoji="0" lang="es-ES" altLang="es-BO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BO" altLang="es-BO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5371021"/>
                  </a:ext>
                </a:extLst>
              </a:tr>
              <a:tr h="7191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BO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Arial" panose="020B0604020202020204" pitchFamily="34" charset="0"/>
                        </a:rPr>
                        <a:t>Granizos</a:t>
                      </a:r>
                      <a:endParaRPr kumimoji="0" lang="es-ES" altLang="es-BO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BO" altLang="es-BO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2537892"/>
                  </a:ext>
                </a:extLst>
              </a:tr>
              <a:tr h="6492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BO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Arial" panose="020B0604020202020204" pitchFamily="34" charset="0"/>
                        </a:rPr>
                        <a:t>Relámpagos</a:t>
                      </a:r>
                      <a:endParaRPr kumimoji="0" lang="es-ES" altLang="es-BO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BO" altLang="es-BO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161500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669925"/>
            <a:ext cx="6985000" cy="1143000"/>
          </a:xfrm>
        </p:spPr>
        <p:txBody>
          <a:bodyPr/>
          <a:lstStyle/>
          <a:p>
            <a:pPr marL="533400" indent="-533400" eaLnBrk="1" hangingPunct="1">
              <a:defRPr/>
            </a:pPr>
            <a:r>
              <a:rPr lang="es-E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14- Fuente de peligro y punto sensible</a:t>
            </a:r>
            <a:endParaRPr lang="fr-FR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701800"/>
            <a:ext cx="8229600" cy="1036638"/>
          </a:xfrm>
        </p:spPr>
        <p:txBody>
          <a:bodyPr/>
          <a:lstStyle/>
          <a:p>
            <a:pPr algn="just" eaLnBrk="1" hangingPunct="1"/>
            <a:r>
              <a:rPr lang="es-ES" altLang="fr-FR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Los </a:t>
            </a:r>
            <a:r>
              <a:rPr lang="es-ES" altLang="fr-FR" smtClean="0">
                <a:solidFill>
                  <a:srgbClr val="FF000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puntos sensibles</a:t>
            </a:r>
            <a:r>
              <a:rPr lang="es-ES" altLang="fr-FR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son aquellas cosas o personas que hay que salvar o rescatar o proteger del accidente o siniestro. Generalmente no están involucradas en el siniestro.</a:t>
            </a:r>
            <a:endParaRPr lang="fr-FR" altLang="fr-FR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pSp>
        <p:nvGrpSpPr>
          <p:cNvPr id="29700" name="Group 13"/>
          <p:cNvGrpSpPr>
            <a:grpSpLocks noChangeAspect="1"/>
          </p:cNvGrpSpPr>
          <p:nvPr/>
        </p:nvGrpSpPr>
        <p:grpSpPr bwMode="auto">
          <a:xfrm>
            <a:off x="4787900" y="3429000"/>
            <a:ext cx="447675" cy="538163"/>
            <a:chOff x="4706" y="9199"/>
            <a:chExt cx="2353" cy="2904"/>
          </a:xfrm>
        </p:grpSpPr>
        <p:sp>
          <p:nvSpPr>
            <p:cNvPr id="29746" name="AutoShape 15"/>
            <p:cNvSpPr>
              <a:spLocks noChangeAspect="1" noChangeArrowheads="1" noTextEdit="1"/>
            </p:cNvSpPr>
            <p:nvPr/>
          </p:nvSpPr>
          <p:spPr bwMode="auto">
            <a:xfrm>
              <a:off x="4706" y="9199"/>
              <a:ext cx="2353" cy="2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9747" name="AutoShape 14"/>
            <p:cNvSpPr>
              <a:spLocks noChangeArrowheads="1"/>
            </p:cNvSpPr>
            <p:nvPr/>
          </p:nvSpPr>
          <p:spPr bwMode="auto">
            <a:xfrm rot="10800000">
              <a:off x="4819" y="9381"/>
              <a:ext cx="2240" cy="2722"/>
            </a:xfrm>
            <a:prstGeom prst="triangle">
              <a:avLst>
                <a:gd name="adj" fmla="val 50000"/>
              </a:avLst>
            </a:prstGeom>
            <a:solidFill>
              <a:srgbClr val="66FF33"/>
            </a:solidFill>
            <a:ln w="31750">
              <a:solidFill>
                <a:srgbClr val="66FF33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29701" name="Group 10"/>
          <p:cNvGrpSpPr>
            <a:grpSpLocks noChangeAspect="1"/>
          </p:cNvGrpSpPr>
          <p:nvPr/>
        </p:nvGrpSpPr>
        <p:grpSpPr bwMode="auto">
          <a:xfrm>
            <a:off x="4859338" y="4221163"/>
            <a:ext cx="457200" cy="571500"/>
            <a:chOff x="4706" y="9199"/>
            <a:chExt cx="2400" cy="3086"/>
          </a:xfrm>
        </p:grpSpPr>
        <p:sp>
          <p:nvSpPr>
            <p:cNvPr id="29744" name="AutoShape 12"/>
            <p:cNvSpPr>
              <a:spLocks noChangeAspect="1" noChangeArrowheads="1" noTextEdit="1"/>
            </p:cNvSpPr>
            <p:nvPr/>
          </p:nvSpPr>
          <p:spPr bwMode="auto">
            <a:xfrm>
              <a:off x="4706" y="9199"/>
              <a:ext cx="2400" cy="3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9745" name="AutoShape 11"/>
            <p:cNvSpPr>
              <a:spLocks noChangeArrowheads="1"/>
            </p:cNvSpPr>
            <p:nvPr/>
          </p:nvSpPr>
          <p:spPr bwMode="auto">
            <a:xfrm rot="10800000">
              <a:off x="4819" y="9381"/>
              <a:ext cx="2240" cy="2722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17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29702" name="Group 7"/>
          <p:cNvGrpSpPr>
            <a:grpSpLocks noChangeAspect="1"/>
          </p:cNvGrpSpPr>
          <p:nvPr/>
        </p:nvGrpSpPr>
        <p:grpSpPr bwMode="auto">
          <a:xfrm>
            <a:off x="4787900" y="5084763"/>
            <a:ext cx="457200" cy="538162"/>
            <a:chOff x="4706" y="9919"/>
            <a:chExt cx="2400" cy="2904"/>
          </a:xfrm>
        </p:grpSpPr>
        <p:sp>
          <p:nvSpPr>
            <p:cNvPr id="29742" name="AutoShape 9"/>
            <p:cNvSpPr>
              <a:spLocks noChangeAspect="1" noChangeArrowheads="1" noTextEdit="1"/>
            </p:cNvSpPr>
            <p:nvPr/>
          </p:nvSpPr>
          <p:spPr bwMode="auto">
            <a:xfrm>
              <a:off x="4706" y="9919"/>
              <a:ext cx="2400" cy="2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9743" name="AutoShape 8"/>
            <p:cNvSpPr>
              <a:spLocks noChangeArrowheads="1"/>
            </p:cNvSpPr>
            <p:nvPr/>
          </p:nvSpPr>
          <p:spPr bwMode="auto">
            <a:xfrm rot="10800000">
              <a:off x="4819" y="10101"/>
              <a:ext cx="2240" cy="2722"/>
            </a:xfrm>
            <a:prstGeom prst="triangle">
              <a:avLst>
                <a:gd name="adj" fmla="val 50000"/>
              </a:avLst>
            </a:prstGeom>
            <a:solidFill>
              <a:srgbClr val="FF9933"/>
            </a:solidFill>
            <a:ln w="31750">
              <a:solidFill>
                <a:srgbClr val="FF9933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29703" name="Group 4"/>
          <p:cNvGrpSpPr>
            <a:grpSpLocks noChangeAspect="1"/>
          </p:cNvGrpSpPr>
          <p:nvPr/>
        </p:nvGrpSpPr>
        <p:grpSpPr bwMode="auto">
          <a:xfrm>
            <a:off x="4787900" y="5948363"/>
            <a:ext cx="457200" cy="538162"/>
            <a:chOff x="4706" y="9919"/>
            <a:chExt cx="2400" cy="2904"/>
          </a:xfrm>
        </p:grpSpPr>
        <p:sp>
          <p:nvSpPr>
            <p:cNvPr id="29740" name="AutoShape 6"/>
            <p:cNvSpPr>
              <a:spLocks noChangeAspect="1" noChangeArrowheads="1" noTextEdit="1"/>
            </p:cNvSpPr>
            <p:nvPr/>
          </p:nvSpPr>
          <p:spPr bwMode="auto">
            <a:xfrm>
              <a:off x="4706" y="9919"/>
              <a:ext cx="2400" cy="2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29741" name="AutoShape 5"/>
            <p:cNvSpPr>
              <a:spLocks noChangeArrowheads="1"/>
            </p:cNvSpPr>
            <p:nvPr/>
          </p:nvSpPr>
          <p:spPr bwMode="auto">
            <a:xfrm rot="10800000">
              <a:off x="4819" y="10101"/>
              <a:ext cx="2240" cy="2722"/>
            </a:xfrm>
            <a:prstGeom prst="triangle">
              <a:avLst>
                <a:gd name="adj" fmla="val 50000"/>
              </a:avLst>
            </a:prstGeom>
            <a:solidFill>
              <a:srgbClr val="3333CC"/>
            </a:solidFill>
            <a:ln w="31750">
              <a:solidFill>
                <a:srgbClr val="3333CC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</p:grpSp>
      <p:sp>
        <p:nvSpPr>
          <p:cNvPr id="29704" name="Rectangle 22"/>
          <p:cNvSpPr>
            <a:spLocks noChangeArrowheads="1"/>
          </p:cNvSpPr>
          <p:nvPr/>
        </p:nvSpPr>
        <p:spPr bwMode="auto">
          <a:xfrm>
            <a:off x="782638" y="2640013"/>
            <a:ext cx="15525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29705" name="Rectangle 28"/>
          <p:cNvSpPr>
            <a:spLocks noChangeArrowheads="1"/>
          </p:cNvSpPr>
          <p:nvPr/>
        </p:nvSpPr>
        <p:spPr bwMode="auto">
          <a:xfrm>
            <a:off x="782638" y="2640013"/>
            <a:ext cx="15525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29706" name="Rectangle 34"/>
          <p:cNvSpPr>
            <a:spLocks noChangeArrowheads="1"/>
          </p:cNvSpPr>
          <p:nvPr/>
        </p:nvSpPr>
        <p:spPr bwMode="auto">
          <a:xfrm>
            <a:off x="782638" y="2640013"/>
            <a:ext cx="15525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29707" name="Rectangle 40"/>
          <p:cNvSpPr>
            <a:spLocks noChangeArrowheads="1"/>
          </p:cNvSpPr>
          <p:nvPr/>
        </p:nvSpPr>
        <p:spPr bwMode="auto">
          <a:xfrm>
            <a:off x="782638" y="2640013"/>
            <a:ext cx="15525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graphicFrame>
        <p:nvGraphicFramePr>
          <p:cNvPr id="33949" name="Group 157"/>
          <p:cNvGraphicFramePr>
            <a:graphicFrameLocks noGrp="1"/>
          </p:cNvGraphicFramePr>
          <p:nvPr/>
        </p:nvGraphicFramePr>
        <p:xfrm>
          <a:off x="1835150" y="2997200"/>
          <a:ext cx="6018213" cy="3673474"/>
        </p:xfrm>
        <a:graphic>
          <a:graphicData uri="http://schemas.openxmlformats.org/drawingml/2006/table">
            <a:tbl>
              <a:tblPr/>
              <a:tblGrid>
                <a:gridCol w="1968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25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383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03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Tipo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Color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Representación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Ejemplos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5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Humano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Persona atrapada en un vehículo. Persona que hay que rescatar de un incendio. Persona confinada. Persona desaparecida.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04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Incendio / Explosión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Almacenamiento, bosque al lado de un incendio.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53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Riesgo tecnológico (NBQ)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Deposito de producto.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637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CCFF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Agua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CCFF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Deposito de agua potable. Río. Pantano,…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48"/>
          <p:cNvGrpSpPr>
            <a:grpSpLocks/>
          </p:cNvGrpSpPr>
          <p:nvPr/>
        </p:nvGrpSpPr>
        <p:grpSpPr bwMode="auto">
          <a:xfrm>
            <a:off x="3419475" y="1773238"/>
            <a:ext cx="328613" cy="508000"/>
            <a:chOff x="951" y="1797"/>
            <a:chExt cx="207" cy="320"/>
          </a:xfrm>
        </p:grpSpPr>
        <p:grpSp>
          <p:nvGrpSpPr>
            <p:cNvPr id="30764" name="Group 8"/>
            <p:cNvGrpSpPr>
              <a:grpSpLocks noChangeAspect="1"/>
            </p:cNvGrpSpPr>
            <p:nvPr/>
          </p:nvGrpSpPr>
          <p:grpSpPr bwMode="auto">
            <a:xfrm>
              <a:off x="951" y="1839"/>
              <a:ext cx="207" cy="278"/>
              <a:chOff x="4471" y="3302"/>
              <a:chExt cx="518" cy="695"/>
            </a:xfrm>
          </p:grpSpPr>
          <p:sp>
            <p:nvSpPr>
              <p:cNvPr id="30766" name="AutoShape 10"/>
              <p:cNvSpPr>
                <a:spLocks noChangeAspect="1" noChangeArrowheads="1" noTextEdit="1"/>
              </p:cNvSpPr>
              <p:nvPr/>
            </p:nvSpPr>
            <p:spPr bwMode="auto">
              <a:xfrm>
                <a:off x="4471" y="3302"/>
                <a:ext cx="518" cy="6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BO"/>
              </a:p>
            </p:txBody>
          </p:sp>
          <p:sp>
            <p:nvSpPr>
              <p:cNvPr id="30767" name="AutoShape 9"/>
              <p:cNvSpPr>
                <a:spLocks noChangeArrowheads="1"/>
              </p:cNvSpPr>
              <p:nvPr/>
            </p:nvSpPr>
            <p:spPr bwMode="auto">
              <a:xfrm rot="10800000">
                <a:off x="4471" y="3302"/>
                <a:ext cx="518" cy="565"/>
              </a:xfrm>
              <a:prstGeom prst="triangle">
                <a:avLst>
                  <a:gd name="adj" fmla="val 50000"/>
                </a:avLst>
              </a:prstGeom>
              <a:solidFill>
                <a:srgbClr val="FF9933"/>
              </a:solidFill>
              <a:ln w="31750">
                <a:solidFill>
                  <a:srgbClr val="FF9933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80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34827" name="Rectangle 11"/>
            <p:cNvSpPr>
              <a:spLocks noChangeArrowheads="1"/>
            </p:cNvSpPr>
            <p:nvPr/>
          </p:nvSpPr>
          <p:spPr bwMode="auto">
            <a:xfrm>
              <a:off x="975" y="1797"/>
              <a:ext cx="15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1" hangingPunct="1">
                <a:defRPr/>
              </a:pPr>
              <a:r>
                <a:rPr lang="es-ES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Times New Roman" pitchFamily="18" charset="0"/>
                  <a:cs typeface="Comic Sans MS" pitchFamily="66" charset="0"/>
                </a:rPr>
                <a:t>!</a:t>
              </a:r>
              <a:endParaRPr lang="es-ES">
                <a:ea typeface="Times New Roman" pitchFamily="18" charset="0"/>
                <a:cs typeface="Comic Sans MS" pitchFamily="66" charset="0"/>
              </a:endParaRPr>
            </a:p>
          </p:txBody>
        </p:sp>
      </p:grpSp>
      <p:grpSp>
        <p:nvGrpSpPr>
          <p:cNvPr id="30723" name="Group 47"/>
          <p:cNvGrpSpPr>
            <a:grpSpLocks/>
          </p:cNvGrpSpPr>
          <p:nvPr/>
        </p:nvGrpSpPr>
        <p:grpSpPr bwMode="auto">
          <a:xfrm>
            <a:off x="4932363" y="1773238"/>
            <a:ext cx="533400" cy="457200"/>
            <a:chOff x="2064" y="2069"/>
            <a:chExt cx="336" cy="288"/>
          </a:xfrm>
        </p:grpSpPr>
        <p:grpSp>
          <p:nvGrpSpPr>
            <p:cNvPr id="30760" name="Group 4"/>
            <p:cNvGrpSpPr>
              <a:grpSpLocks noChangeAspect="1"/>
            </p:cNvGrpSpPr>
            <p:nvPr/>
          </p:nvGrpSpPr>
          <p:grpSpPr bwMode="auto">
            <a:xfrm>
              <a:off x="2064" y="2069"/>
              <a:ext cx="336" cy="288"/>
              <a:chOff x="5776" y="1552"/>
              <a:chExt cx="2803" cy="2469"/>
            </a:xfrm>
          </p:grpSpPr>
          <p:sp>
            <p:nvSpPr>
              <p:cNvPr id="30762" name="AutoShape 6"/>
              <p:cNvSpPr>
                <a:spLocks noChangeAspect="1" noChangeArrowheads="1" noTextEdit="1"/>
              </p:cNvSpPr>
              <p:nvPr/>
            </p:nvSpPr>
            <p:spPr bwMode="auto">
              <a:xfrm>
                <a:off x="5776" y="1552"/>
                <a:ext cx="2803" cy="24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-BO"/>
              </a:p>
            </p:txBody>
          </p:sp>
          <p:sp>
            <p:nvSpPr>
              <p:cNvPr id="30763" name="AutoShape 5"/>
              <p:cNvSpPr>
                <a:spLocks noChangeArrowheads="1"/>
              </p:cNvSpPr>
              <p:nvPr/>
            </p:nvSpPr>
            <p:spPr bwMode="auto">
              <a:xfrm rot="10800000">
                <a:off x="6339" y="1552"/>
                <a:ext cx="2240" cy="2366"/>
              </a:xfrm>
              <a:prstGeom prst="triangle">
                <a:avLst>
                  <a:gd name="adj" fmla="val 50000"/>
                </a:avLst>
              </a:prstGeom>
              <a:solidFill>
                <a:srgbClr val="0066FF"/>
              </a:solidFill>
              <a:ln w="31750">
                <a:solidFill>
                  <a:srgbClr val="0066FF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80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34823" name="Rectangle 7"/>
            <p:cNvSpPr>
              <a:spLocks noChangeArrowheads="1"/>
            </p:cNvSpPr>
            <p:nvPr/>
          </p:nvSpPr>
          <p:spPr bwMode="auto">
            <a:xfrm>
              <a:off x="2154" y="2069"/>
              <a:ext cx="20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eaLnBrk="1" hangingPunct="1">
                <a:defRPr/>
              </a:pPr>
              <a:r>
                <a:rPr lang="es-ES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Times New Roman" pitchFamily="18" charset="0"/>
                  <a:cs typeface="Comic Sans MS" pitchFamily="66" charset="0"/>
                </a:rPr>
                <a:t>?</a:t>
              </a:r>
              <a:endParaRPr lang="es-ES">
                <a:ea typeface="Times New Roman" pitchFamily="18" charset="0"/>
                <a:cs typeface="Comic Sans MS" pitchFamily="66" charset="0"/>
              </a:endParaRPr>
            </a:p>
          </p:txBody>
        </p:sp>
      </p:grpSp>
      <p:sp>
        <p:nvSpPr>
          <p:cNvPr id="30724" name="Rectangle 12"/>
          <p:cNvSpPr>
            <a:spLocks noChangeArrowheads="1"/>
          </p:cNvSpPr>
          <p:nvPr/>
        </p:nvSpPr>
        <p:spPr bwMode="auto">
          <a:xfrm>
            <a:off x="1509713" y="2919413"/>
            <a:ext cx="15525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30725" name="Rectangle 16"/>
          <p:cNvSpPr>
            <a:spLocks noChangeArrowheads="1"/>
          </p:cNvSpPr>
          <p:nvPr/>
        </p:nvSpPr>
        <p:spPr bwMode="auto">
          <a:xfrm>
            <a:off x="1509713" y="2919413"/>
            <a:ext cx="15525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30726" name="Rectangle 19"/>
          <p:cNvSpPr>
            <a:spLocks noChangeArrowheads="1"/>
          </p:cNvSpPr>
          <p:nvPr/>
        </p:nvSpPr>
        <p:spPr bwMode="auto">
          <a:xfrm>
            <a:off x="1509713" y="2919413"/>
            <a:ext cx="15525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graphicFrame>
        <p:nvGraphicFramePr>
          <p:cNvPr id="34865" name="Group 49"/>
          <p:cNvGraphicFramePr>
            <a:graphicFrameLocks noGrp="1"/>
          </p:cNvGraphicFramePr>
          <p:nvPr/>
        </p:nvGraphicFramePr>
        <p:xfrm>
          <a:off x="2843213" y="908050"/>
          <a:ext cx="3105150" cy="1895475"/>
        </p:xfrm>
        <a:graphic>
          <a:graphicData uri="http://schemas.openxmlformats.org/drawingml/2006/table">
            <a:tbl>
              <a:tblPr/>
              <a:tblGrid>
                <a:gridCol w="1552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52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220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Deposito grande de amoniaco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Posible contaminación del río por las aguas de extinción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32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30738" name="Group 50"/>
          <p:cNvGrpSpPr>
            <a:grpSpLocks noChangeAspect="1"/>
          </p:cNvGrpSpPr>
          <p:nvPr/>
        </p:nvGrpSpPr>
        <p:grpSpPr bwMode="auto">
          <a:xfrm>
            <a:off x="5003800" y="3933825"/>
            <a:ext cx="328613" cy="441325"/>
            <a:chOff x="6916" y="5974"/>
            <a:chExt cx="518" cy="695"/>
          </a:xfrm>
        </p:grpSpPr>
        <p:sp>
          <p:nvSpPr>
            <p:cNvPr id="30757" name="AutoShape 53"/>
            <p:cNvSpPr>
              <a:spLocks noChangeAspect="1" noChangeArrowheads="1" noTextEdit="1"/>
            </p:cNvSpPr>
            <p:nvPr/>
          </p:nvSpPr>
          <p:spPr bwMode="auto">
            <a:xfrm>
              <a:off x="6916" y="5974"/>
              <a:ext cx="518" cy="6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30758" name="AutoShape 52"/>
            <p:cNvSpPr>
              <a:spLocks noChangeArrowheads="1"/>
            </p:cNvSpPr>
            <p:nvPr/>
          </p:nvSpPr>
          <p:spPr bwMode="auto">
            <a:xfrm rot="10800000">
              <a:off x="6916" y="5974"/>
              <a:ext cx="518" cy="565"/>
            </a:xfrm>
            <a:prstGeom prst="triangle">
              <a:avLst>
                <a:gd name="adj" fmla="val 50000"/>
              </a:avLst>
            </a:prstGeom>
            <a:solidFill>
              <a:srgbClr val="FF9933"/>
            </a:solidFill>
            <a:ln w="31750">
              <a:solidFill>
                <a:srgbClr val="FF9933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34867" name="Rectangle 51"/>
            <p:cNvSpPr>
              <a:spLocks noChangeArrowheads="1"/>
            </p:cNvSpPr>
            <p:nvPr/>
          </p:nvSpPr>
          <p:spPr bwMode="auto">
            <a:xfrm>
              <a:off x="6989" y="5974"/>
              <a:ext cx="375" cy="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1" hangingPunct="1">
                <a:defRPr/>
              </a:pPr>
              <a:r>
                <a:rPr lang="es-ES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Times New Roman" pitchFamily="18" charset="0"/>
                  <a:cs typeface="Comic Sans MS" pitchFamily="66" charset="0"/>
                </a:rPr>
                <a:t>!</a:t>
              </a:r>
              <a:endParaRPr lang="es-ES">
                <a:ea typeface="Times New Roman" pitchFamily="18" charset="0"/>
                <a:cs typeface="Comic Sans MS" pitchFamily="66" charset="0"/>
              </a:endParaRPr>
            </a:p>
          </p:txBody>
        </p:sp>
      </p:grpSp>
      <p:sp>
        <p:nvSpPr>
          <p:cNvPr id="30739" name="Rectangle 60"/>
          <p:cNvSpPr>
            <a:spLocks noChangeArrowheads="1"/>
          </p:cNvSpPr>
          <p:nvPr/>
        </p:nvSpPr>
        <p:spPr bwMode="auto">
          <a:xfrm>
            <a:off x="1509713" y="3019425"/>
            <a:ext cx="15525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30740" name="Rectangle 62"/>
          <p:cNvSpPr>
            <a:spLocks noChangeArrowheads="1"/>
          </p:cNvSpPr>
          <p:nvPr/>
        </p:nvSpPr>
        <p:spPr bwMode="auto">
          <a:xfrm>
            <a:off x="1509713" y="3019425"/>
            <a:ext cx="15525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30741" name="Rectangle 65"/>
          <p:cNvSpPr>
            <a:spLocks noChangeArrowheads="1"/>
          </p:cNvSpPr>
          <p:nvPr/>
        </p:nvSpPr>
        <p:spPr bwMode="auto">
          <a:xfrm>
            <a:off x="1509713" y="3019425"/>
            <a:ext cx="15525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graphicFrame>
        <p:nvGraphicFramePr>
          <p:cNvPr id="34908" name="Group 92"/>
          <p:cNvGraphicFramePr>
            <a:graphicFrameLocks noGrp="1"/>
          </p:cNvGraphicFramePr>
          <p:nvPr/>
        </p:nvGraphicFramePr>
        <p:xfrm>
          <a:off x="2916238" y="3346450"/>
          <a:ext cx="3105150" cy="1800225"/>
        </p:xfrm>
        <a:graphic>
          <a:graphicData uri="http://schemas.openxmlformats.org/drawingml/2006/table">
            <a:tbl>
              <a:tblPr/>
              <a:tblGrid>
                <a:gridCol w="1552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52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6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Deposito grande de amoniaco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Deposito grande de amoniaco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734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Q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120 m</a:t>
                      </a:r>
                      <a:r>
                        <a:rPr kumimoji="0" lang="es-ES" sz="11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</a:t>
                      </a: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de NH</a:t>
                      </a:r>
                      <a:r>
                        <a:rPr kumimoji="0" lang="es-ES" sz="1100" b="0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30753" name="Group 93"/>
          <p:cNvGrpSpPr>
            <a:grpSpLocks noChangeAspect="1"/>
          </p:cNvGrpSpPr>
          <p:nvPr/>
        </p:nvGrpSpPr>
        <p:grpSpPr bwMode="auto">
          <a:xfrm>
            <a:off x="3563938" y="3860800"/>
            <a:ext cx="328612" cy="441325"/>
            <a:chOff x="6916" y="5974"/>
            <a:chExt cx="518" cy="695"/>
          </a:xfrm>
        </p:grpSpPr>
        <p:sp>
          <p:nvSpPr>
            <p:cNvPr id="30754" name="AutoShape 94"/>
            <p:cNvSpPr>
              <a:spLocks noChangeAspect="1" noChangeArrowheads="1" noTextEdit="1"/>
            </p:cNvSpPr>
            <p:nvPr/>
          </p:nvSpPr>
          <p:spPr bwMode="auto">
            <a:xfrm>
              <a:off x="6916" y="5974"/>
              <a:ext cx="518" cy="6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30755" name="AutoShape 95"/>
            <p:cNvSpPr>
              <a:spLocks noChangeArrowheads="1"/>
            </p:cNvSpPr>
            <p:nvPr/>
          </p:nvSpPr>
          <p:spPr bwMode="auto">
            <a:xfrm rot="10800000">
              <a:off x="6916" y="5974"/>
              <a:ext cx="518" cy="565"/>
            </a:xfrm>
            <a:prstGeom prst="triangle">
              <a:avLst>
                <a:gd name="adj" fmla="val 50000"/>
              </a:avLst>
            </a:prstGeom>
            <a:solidFill>
              <a:srgbClr val="FF9933"/>
            </a:solidFill>
            <a:ln w="31750">
              <a:solidFill>
                <a:srgbClr val="FF9933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34912" name="Rectangle 96"/>
            <p:cNvSpPr>
              <a:spLocks noChangeArrowheads="1"/>
            </p:cNvSpPr>
            <p:nvPr/>
          </p:nvSpPr>
          <p:spPr bwMode="auto">
            <a:xfrm>
              <a:off x="6989" y="5974"/>
              <a:ext cx="375" cy="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1" hangingPunct="1">
                <a:defRPr/>
              </a:pPr>
              <a:r>
                <a:rPr lang="es-ES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Times New Roman" pitchFamily="18" charset="0"/>
                  <a:cs typeface="Comic Sans MS" pitchFamily="66" charset="0"/>
                </a:rPr>
                <a:t>!</a:t>
              </a:r>
              <a:endParaRPr lang="es-ES">
                <a:ea typeface="Times New Roman" pitchFamily="18" charset="0"/>
                <a:cs typeface="Comic Sans MS" pitchFamily="66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84300"/>
            <a:ext cx="8229600" cy="1036638"/>
          </a:xfrm>
        </p:spPr>
        <p:txBody>
          <a:bodyPr/>
          <a:lstStyle/>
          <a:p>
            <a:pPr algn="just" eaLnBrk="1" hangingPunct="1"/>
            <a:r>
              <a:rPr lang="es-ES" altLang="fr-FR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Las </a:t>
            </a:r>
            <a:r>
              <a:rPr lang="es-ES" altLang="fr-FR" smtClean="0">
                <a:solidFill>
                  <a:srgbClr val="FF000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fuentes de peligro</a:t>
            </a:r>
            <a:r>
              <a:rPr lang="es-ES" altLang="fr-FR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 son aquellas cosas o personas que están muy cerca del accidente o siniestro. Generalmente están involucradas en el siniestro.</a:t>
            </a:r>
            <a:endParaRPr lang="fr-FR" altLang="fr-FR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pSp>
        <p:nvGrpSpPr>
          <p:cNvPr id="31747" name="Group 13"/>
          <p:cNvGrpSpPr>
            <a:grpSpLocks noChangeAspect="1"/>
          </p:cNvGrpSpPr>
          <p:nvPr/>
        </p:nvGrpSpPr>
        <p:grpSpPr bwMode="auto">
          <a:xfrm>
            <a:off x="4787900" y="2997200"/>
            <a:ext cx="447675" cy="538163"/>
            <a:chOff x="4706" y="9199"/>
            <a:chExt cx="2353" cy="2904"/>
          </a:xfrm>
        </p:grpSpPr>
        <p:sp>
          <p:nvSpPr>
            <p:cNvPr id="31793" name="AutoShape 15"/>
            <p:cNvSpPr>
              <a:spLocks noChangeAspect="1" noChangeArrowheads="1" noTextEdit="1"/>
            </p:cNvSpPr>
            <p:nvPr/>
          </p:nvSpPr>
          <p:spPr bwMode="auto">
            <a:xfrm>
              <a:off x="4706" y="9199"/>
              <a:ext cx="2353" cy="2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31794" name="AutoShape 14"/>
            <p:cNvSpPr>
              <a:spLocks noChangeArrowheads="1"/>
            </p:cNvSpPr>
            <p:nvPr/>
          </p:nvSpPr>
          <p:spPr bwMode="auto">
            <a:xfrm>
              <a:off x="4819" y="9381"/>
              <a:ext cx="2240" cy="2722"/>
            </a:xfrm>
            <a:prstGeom prst="triangle">
              <a:avLst>
                <a:gd name="adj" fmla="val 50000"/>
              </a:avLst>
            </a:prstGeom>
            <a:solidFill>
              <a:srgbClr val="66FF33"/>
            </a:solidFill>
            <a:ln w="31750">
              <a:solidFill>
                <a:srgbClr val="66FF33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31748" name="Group 10"/>
          <p:cNvGrpSpPr>
            <a:grpSpLocks noChangeAspect="1"/>
          </p:cNvGrpSpPr>
          <p:nvPr/>
        </p:nvGrpSpPr>
        <p:grpSpPr bwMode="auto">
          <a:xfrm>
            <a:off x="4787900" y="3860800"/>
            <a:ext cx="457200" cy="571500"/>
            <a:chOff x="4706" y="9199"/>
            <a:chExt cx="2400" cy="3086"/>
          </a:xfrm>
        </p:grpSpPr>
        <p:sp>
          <p:nvSpPr>
            <p:cNvPr id="31791" name="AutoShape 12"/>
            <p:cNvSpPr>
              <a:spLocks noChangeAspect="1" noChangeArrowheads="1" noTextEdit="1"/>
            </p:cNvSpPr>
            <p:nvPr/>
          </p:nvSpPr>
          <p:spPr bwMode="auto">
            <a:xfrm>
              <a:off x="4706" y="9199"/>
              <a:ext cx="2400" cy="3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31792" name="AutoShape 11"/>
            <p:cNvSpPr>
              <a:spLocks noChangeArrowheads="1"/>
            </p:cNvSpPr>
            <p:nvPr/>
          </p:nvSpPr>
          <p:spPr bwMode="auto">
            <a:xfrm>
              <a:off x="4819" y="9381"/>
              <a:ext cx="2240" cy="2722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17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31749" name="Group 7"/>
          <p:cNvGrpSpPr>
            <a:grpSpLocks noChangeAspect="1"/>
          </p:cNvGrpSpPr>
          <p:nvPr/>
        </p:nvGrpSpPr>
        <p:grpSpPr bwMode="auto">
          <a:xfrm>
            <a:off x="4932363" y="4724400"/>
            <a:ext cx="457200" cy="538163"/>
            <a:chOff x="4706" y="9919"/>
            <a:chExt cx="2400" cy="2904"/>
          </a:xfrm>
        </p:grpSpPr>
        <p:sp>
          <p:nvSpPr>
            <p:cNvPr id="31789" name="AutoShape 9"/>
            <p:cNvSpPr>
              <a:spLocks noChangeAspect="1" noChangeArrowheads="1" noTextEdit="1"/>
            </p:cNvSpPr>
            <p:nvPr/>
          </p:nvSpPr>
          <p:spPr bwMode="auto">
            <a:xfrm>
              <a:off x="4706" y="9919"/>
              <a:ext cx="2400" cy="2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31790" name="AutoShape 8"/>
            <p:cNvSpPr>
              <a:spLocks noChangeArrowheads="1"/>
            </p:cNvSpPr>
            <p:nvPr/>
          </p:nvSpPr>
          <p:spPr bwMode="auto">
            <a:xfrm>
              <a:off x="4819" y="10101"/>
              <a:ext cx="2240" cy="2722"/>
            </a:xfrm>
            <a:prstGeom prst="triangle">
              <a:avLst>
                <a:gd name="adj" fmla="val 50000"/>
              </a:avLst>
            </a:prstGeom>
            <a:solidFill>
              <a:srgbClr val="FF9933"/>
            </a:solidFill>
            <a:ln w="31750">
              <a:solidFill>
                <a:srgbClr val="FF9933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31750" name="Group 4"/>
          <p:cNvGrpSpPr>
            <a:grpSpLocks noChangeAspect="1"/>
          </p:cNvGrpSpPr>
          <p:nvPr/>
        </p:nvGrpSpPr>
        <p:grpSpPr bwMode="auto">
          <a:xfrm>
            <a:off x="4787900" y="5589588"/>
            <a:ext cx="457200" cy="538162"/>
            <a:chOff x="4706" y="9919"/>
            <a:chExt cx="2400" cy="2904"/>
          </a:xfrm>
        </p:grpSpPr>
        <p:sp>
          <p:nvSpPr>
            <p:cNvPr id="31787" name="AutoShape 6"/>
            <p:cNvSpPr>
              <a:spLocks noChangeAspect="1" noChangeArrowheads="1" noTextEdit="1"/>
            </p:cNvSpPr>
            <p:nvPr/>
          </p:nvSpPr>
          <p:spPr bwMode="auto">
            <a:xfrm>
              <a:off x="4706" y="9919"/>
              <a:ext cx="2400" cy="2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31788" name="AutoShape 5"/>
            <p:cNvSpPr>
              <a:spLocks noChangeArrowheads="1"/>
            </p:cNvSpPr>
            <p:nvPr/>
          </p:nvSpPr>
          <p:spPr bwMode="auto">
            <a:xfrm>
              <a:off x="4819" y="10101"/>
              <a:ext cx="2240" cy="2722"/>
            </a:xfrm>
            <a:prstGeom prst="triangle">
              <a:avLst>
                <a:gd name="adj" fmla="val 50000"/>
              </a:avLst>
            </a:prstGeom>
            <a:solidFill>
              <a:srgbClr val="3333CC"/>
            </a:solidFill>
            <a:ln w="31750">
              <a:solidFill>
                <a:srgbClr val="3333CC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</p:grpSp>
      <p:sp>
        <p:nvSpPr>
          <p:cNvPr id="31751" name="Rectangle 22"/>
          <p:cNvSpPr>
            <a:spLocks noChangeArrowheads="1"/>
          </p:cNvSpPr>
          <p:nvPr/>
        </p:nvSpPr>
        <p:spPr bwMode="auto">
          <a:xfrm>
            <a:off x="823913" y="2355850"/>
            <a:ext cx="13081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31752" name="Rectangle 28"/>
          <p:cNvSpPr>
            <a:spLocks noChangeArrowheads="1"/>
          </p:cNvSpPr>
          <p:nvPr/>
        </p:nvSpPr>
        <p:spPr bwMode="auto">
          <a:xfrm>
            <a:off x="823913" y="2355850"/>
            <a:ext cx="13081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31753" name="Rectangle 34"/>
          <p:cNvSpPr>
            <a:spLocks noChangeArrowheads="1"/>
          </p:cNvSpPr>
          <p:nvPr/>
        </p:nvSpPr>
        <p:spPr bwMode="auto">
          <a:xfrm>
            <a:off x="823913" y="2355850"/>
            <a:ext cx="13081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31754" name="Rectangle 40"/>
          <p:cNvSpPr>
            <a:spLocks noChangeArrowheads="1"/>
          </p:cNvSpPr>
          <p:nvPr/>
        </p:nvSpPr>
        <p:spPr bwMode="auto">
          <a:xfrm>
            <a:off x="823913" y="2355850"/>
            <a:ext cx="13081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graphicFrame>
        <p:nvGraphicFramePr>
          <p:cNvPr id="38051" name="Group 163"/>
          <p:cNvGraphicFramePr>
            <a:graphicFrameLocks noGrp="1"/>
          </p:cNvGraphicFramePr>
          <p:nvPr/>
        </p:nvGraphicFramePr>
        <p:xfrm>
          <a:off x="2051050" y="2565400"/>
          <a:ext cx="5881688" cy="3743326"/>
        </p:xfrm>
        <a:graphic>
          <a:graphicData uri="http://schemas.openxmlformats.org/drawingml/2006/table">
            <a:tbl>
              <a:tblPr/>
              <a:tblGrid>
                <a:gridCol w="1968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91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59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6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Tipo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Color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Representación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Ejemplos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4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Humano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Manifestación violenta.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3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Incendio / Explosión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Botellas de gas dentro de un incendio. Reserva </a:t>
                      </a:r>
                      <a:r>
                        <a:rPr kumimoji="0" lang="es-E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de diesel </a:t>
                      </a: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en un incendio de granja.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937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Riesgo tecnológico (NBQ)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Deposito de producto.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35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CCFF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Agua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CCFF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Inundación, subida rápida del agua,…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673100"/>
            <a:ext cx="6985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s-ES" sz="4000" dirty="0">
                <a:latin typeface="Calibri Light" panose="020F0302020204030204" pitchFamily="34" charset="0"/>
                <a:cs typeface="Calibri Light" panose="020F0302020204030204" pitchFamily="34" charset="0"/>
              </a:rPr>
              <a:t>1- Introducción</a:t>
            </a:r>
            <a:endParaRPr lang="fr-FR" sz="4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98663"/>
            <a:ext cx="8291513" cy="4525962"/>
          </a:xfrm>
        </p:spPr>
        <p:txBody>
          <a:bodyPr/>
          <a:lstStyle/>
          <a:p>
            <a:pPr algn="just" eaLnBrk="1" hangingPunct="1">
              <a:buFontTx/>
              <a:buNone/>
              <a:defRPr/>
            </a:pPr>
            <a:r>
              <a:rPr lang="es-ES" altLang="fr-FR" sz="18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Las Herramientas Gráficas permiten </a:t>
            </a:r>
          </a:p>
          <a:p>
            <a:pPr algn="just" eaLnBrk="1" hangingPunct="1">
              <a:defRPr/>
            </a:pPr>
            <a:endParaRPr lang="es-ES" altLang="fr-FR" sz="1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 algn="just" eaLnBrk="1" hangingPunct="1">
              <a:defRPr/>
            </a:pPr>
            <a:r>
              <a:rPr lang="es-ES" altLang="fr-FR" dirty="0"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ESQUEMATIZAR </a:t>
            </a:r>
            <a:r>
              <a:rPr lang="es-ES" altLang="fr-FR" dirty="0" smtClean="0"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GRAFICAMENTE Y</a:t>
            </a:r>
            <a:endParaRPr lang="es-ES" altLang="fr-FR" dirty="0">
              <a:latin typeface="Calibri Light" panose="020F0302020204030204" pitchFamily="34" charset="0"/>
              <a:ea typeface="+mn-ea"/>
              <a:cs typeface="Calibri Light" panose="020F0302020204030204" pitchFamily="34" charset="0"/>
            </a:endParaRPr>
          </a:p>
          <a:p>
            <a:pPr lvl="1" algn="just" eaLnBrk="1" hangingPunct="1">
              <a:defRPr/>
            </a:pPr>
            <a:endParaRPr lang="es-ES" altLang="fr-FR" dirty="0">
              <a:latin typeface="Calibri Light" panose="020F0302020204030204" pitchFamily="34" charset="0"/>
              <a:ea typeface="+mn-ea"/>
              <a:cs typeface="Calibri Light" panose="020F0302020204030204" pitchFamily="34" charset="0"/>
            </a:endParaRPr>
          </a:p>
          <a:p>
            <a:pPr lvl="1" algn="just" eaLnBrk="1" hangingPunct="1">
              <a:defRPr/>
            </a:pPr>
            <a:r>
              <a:rPr lang="es-ES" altLang="fr-FR" dirty="0" smtClean="0"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DE MANERA DINAMICA</a:t>
            </a:r>
            <a:endParaRPr lang="es-ES" altLang="fr-FR" dirty="0">
              <a:latin typeface="Calibri Light" panose="020F0302020204030204" pitchFamily="34" charset="0"/>
              <a:ea typeface="+mn-ea"/>
              <a:cs typeface="Calibri Light" panose="020F0302020204030204" pitchFamily="34" charset="0"/>
            </a:endParaRPr>
          </a:p>
          <a:p>
            <a:pPr lvl="1" algn="just" eaLnBrk="1" hangingPunct="1">
              <a:defRPr/>
            </a:pPr>
            <a:endParaRPr lang="es-ES" altLang="fr-FR" dirty="0">
              <a:latin typeface="Calibri Light" panose="020F0302020204030204" pitchFamily="34" charset="0"/>
              <a:ea typeface="+mn-ea"/>
              <a:cs typeface="Calibri Light" panose="020F0302020204030204" pitchFamily="34" charset="0"/>
            </a:endParaRPr>
          </a:p>
          <a:p>
            <a:pPr algn="just" eaLnBrk="1" hangingPunct="1">
              <a:buFontTx/>
              <a:buNone/>
              <a:defRPr/>
            </a:pPr>
            <a:r>
              <a:rPr lang="es-ES" alt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las principales  informaciones operativas del siniestro.</a:t>
            </a:r>
          </a:p>
          <a:p>
            <a:pPr algn="just" eaLnBrk="1" hangingPunct="1">
              <a:defRPr/>
            </a:pPr>
            <a:endParaRPr lang="es-ES" altLang="fr-FR" sz="1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>
              <a:buFontTx/>
              <a:buNone/>
              <a:defRPr/>
            </a:pPr>
            <a:r>
              <a:rPr lang="es-ES" alt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Esto permite un ahorro de tiempo, una disminución del riesgo de incomprensión y </a:t>
            </a:r>
            <a:r>
              <a:rPr lang="es-ES" altLang="fr-FR" sz="18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una</a:t>
            </a:r>
          </a:p>
          <a:p>
            <a:pPr eaLnBrk="1" hangingPunct="1">
              <a:buFontTx/>
              <a:buNone/>
              <a:defRPr/>
            </a:pPr>
            <a:r>
              <a:rPr lang="es-ES" altLang="fr-FR" sz="18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uniformización </a:t>
            </a:r>
            <a:r>
              <a:rPr lang="es-ES" alt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del contenido gracias al simbolismo.</a:t>
            </a:r>
            <a:endParaRPr lang="fr-FR" altLang="fr-FR" sz="1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546100"/>
            <a:ext cx="6985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s-ES" sz="4000" dirty="0">
                <a:latin typeface="Calibri Light" panose="020F0302020204030204" pitchFamily="34" charset="0"/>
                <a:cs typeface="Calibri Light" panose="020F0302020204030204" pitchFamily="34" charset="0"/>
              </a:rPr>
              <a:t>2- Objetivo</a:t>
            </a:r>
            <a:endParaRPr lang="fr-FR" sz="4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s-ES" altLang="fr-FR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El objetivo de las herramientas graficas es de asegurar y optimizar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endParaRPr lang="es-ES" altLang="fr-FR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es-ES" altLang="fr-FR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la OBTENCIÓN,</a:t>
            </a:r>
          </a:p>
          <a:p>
            <a:pPr algn="just" eaLnBrk="1" hangingPunct="1">
              <a:lnSpc>
                <a:spcPct val="90000"/>
              </a:lnSpc>
            </a:pPr>
            <a:endParaRPr lang="es-ES" altLang="fr-FR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es-ES" altLang="fr-FR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la TRANSMISION</a:t>
            </a:r>
          </a:p>
          <a:p>
            <a:pPr algn="just" eaLnBrk="1" hangingPunct="1">
              <a:lnSpc>
                <a:spcPct val="90000"/>
              </a:lnSpc>
            </a:pPr>
            <a:endParaRPr lang="es-ES" altLang="fr-FR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es-ES" altLang="fr-FR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y  la  COMPRENSION</a:t>
            </a:r>
          </a:p>
          <a:p>
            <a:pPr algn="just" eaLnBrk="1" hangingPunct="1">
              <a:lnSpc>
                <a:spcPct val="90000"/>
              </a:lnSpc>
            </a:pPr>
            <a:endParaRPr lang="es-ES" altLang="fr-FR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s-ES" altLang="fr-FR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de la información operativa tanto para los  diferentes niveles de mando.</a:t>
            </a:r>
            <a:endParaRPr lang="es-ES" altLang="fr-F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850900"/>
            <a:ext cx="6985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s-ES" sz="4000" dirty="0">
                <a:latin typeface="Calibri Light" panose="020F0302020204030204" pitchFamily="34" charset="0"/>
                <a:cs typeface="Calibri Light" panose="020F0302020204030204" pitchFamily="34" charset="0"/>
              </a:rPr>
              <a:t>3- Situación Táctica Actualizada (SITAC) y Orden Grafico (OG)</a:t>
            </a:r>
            <a:endParaRPr lang="fr-FR" sz="4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2205038"/>
            <a:ext cx="8229600" cy="4525962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s-ES" altLang="fr-FR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Las herramientas graficas permiten realizar dos tareas esenciales: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endParaRPr lang="fr-FR" altLang="fr-FR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es-ES" altLang="fr-FR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Hacer una Situación Táctica Actualizada (SITAC), </a:t>
            </a:r>
          </a:p>
          <a:p>
            <a:pPr algn="just" eaLnBrk="1" hangingPunct="1">
              <a:lnSpc>
                <a:spcPct val="90000"/>
              </a:lnSpc>
            </a:pPr>
            <a:endParaRPr lang="fr-FR" altLang="fr-FR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es-ES" altLang="fr-FR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Hacer un Orden Grafico (OG), </a:t>
            </a:r>
          </a:p>
          <a:p>
            <a:pPr algn="just" eaLnBrk="1" hangingPunct="1">
              <a:lnSpc>
                <a:spcPct val="90000"/>
              </a:lnSpc>
            </a:pPr>
            <a:endParaRPr lang="es-ES" altLang="fr-FR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s-ES" altLang="fr-FR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s-ES" altLang="fr-FR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¿Cuál es la diferencia?</a:t>
            </a:r>
            <a:endParaRPr lang="fr-FR" altLang="fr-FR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s-ES" altLang="fr-FR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es-ES" altLang="fr-FR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SITAC = dibujos con rayas “enteras” </a:t>
            </a:r>
          </a:p>
          <a:p>
            <a:pPr algn="just" eaLnBrk="1" hangingPunct="1">
              <a:lnSpc>
                <a:spcPct val="90000"/>
              </a:lnSpc>
            </a:pPr>
            <a:endParaRPr lang="es-ES" altLang="fr-FR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es-ES" altLang="fr-FR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OG = dibujos con rayas en “puntillas” </a:t>
            </a:r>
            <a:endParaRPr lang="fr-FR" altLang="fr-FR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7172" name="Line 4"/>
          <p:cNvSpPr>
            <a:spLocks noChangeShapeType="1"/>
          </p:cNvSpPr>
          <p:nvPr/>
        </p:nvSpPr>
        <p:spPr bwMode="auto">
          <a:xfrm>
            <a:off x="5219700" y="5445125"/>
            <a:ext cx="2592388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BO"/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>
            <a:off x="5219700" y="6021388"/>
            <a:ext cx="2592388" cy="0"/>
          </a:xfrm>
          <a:prstGeom prst="line">
            <a:avLst/>
          </a:prstGeom>
          <a:noFill/>
          <a:ln w="762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B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 eaLnBrk="1" hangingPunct="1">
              <a:buFontTx/>
              <a:buNone/>
              <a:defRPr/>
            </a:pPr>
            <a:r>
              <a:rPr lang="es-ES" alt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Elaborar una </a:t>
            </a:r>
            <a:r>
              <a:rPr lang="es-ES" altLang="fr-FR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Situación </a:t>
            </a:r>
            <a:r>
              <a:rPr lang="es-ES" alt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Táctica </a:t>
            </a:r>
            <a:r>
              <a:rPr lang="es-ES" altLang="fr-FR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Actualizada </a:t>
            </a:r>
            <a:r>
              <a:rPr lang="es-ES" alt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(SITAC), una representación </a:t>
            </a:r>
            <a:r>
              <a:rPr lang="es-ES" altLang="fr-FR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grafica</a:t>
            </a:r>
          </a:p>
          <a:p>
            <a:pPr algn="just" eaLnBrk="1" hangingPunct="1">
              <a:buFontTx/>
              <a:buNone/>
              <a:defRPr/>
            </a:pPr>
            <a:r>
              <a:rPr lang="es-ES" altLang="fr-FR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en </a:t>
            </a:r>
            <a:r>
              <a:rPr lang="es-ES" alt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un momento dado y una actualización en tiempo real de</a:t>
            </a:r>
          </a:p>
          <a:p>
            <a:pPr algn="just" eaLnBrk="1" hangingPunct="1">
              <a:buFontTx/>
              <a:buNone/>
              <a:defRPr/>
            </a:pPr>
            <a:endParaRPr lang="fr-FR" altLang="fr-FR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 eaLnBrk="1" hangingPunct="1">
              <a:defRPr/>
            </a:pPr>
            <a:r>
              <a:rPr lang="es-ES" altLang="fr-FR" sz="2000" dirty="0"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La zona de intervención (ZI)</a:t>
            </a:r>
          </a:p>
          <a:p>
            <a:pPr lvl="1" eaLnBrk="1" hangingPunct="1">
              <a:defRPr/>
            </a:pPr>
            <a:r>
              <a:rPr lang="es-ES" altLang="fr-FR" sz="2000" dirty="0"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La zona del siniestro, accidente, fuego,…</a:t>
            </a:r>
          </a:p>
          <a:p>
            <a:pPr lvl="1" eaLnBrk="1" hangingPunct="1">
              <a:defRPr/>
            </a:pPr>
            <a:r>
              <a:rPr lang="es-ES" altLang="fr-FR" sz="2000" dirty="0"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Las acciones o tareas hechas</a:t>
            </a:r>
          </a:p>
          <a:p>
            <a:pPr lvl="1" eaLnBrk="1" hangingPunct="1">
              <a:defRPr/>
            </a:pPr>
            <a:r>
              <a:rPr lang="es-ES" altLang="fr-FR" sz="2000" dirty="0"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Los recursos presentes</a:t>
            </a:r>
          </a:p>
          <a:p>
            <a:pPr lvl="1" eaLnBrk="1" hangingPunct="1">
              <a:defRPr/>
            </a:pPr>
            <a:r>
              <a:rPr lang="es-ES" altLang="fr-FR" sz="2000" dirty="0"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Los sectores geográficos o funcionales activos</a:t>
            </a:r>
          </a:p>
          <a:p>
            <a:pPr lvl="1" eaLnBrk="1" hangingPunct="1">
              <a:defRPr/>
            </a:pPr>
            <a:r>
              <a:rPr lang="es-ES" altLang="fr-FR" sz="2000" dirty="0"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Los puntos sensibles</a:t>
            </a:r>
          </a:p>
          <a:p>
            <a:pPr lvl="1" eaLnBrk="1" hangingPunct="1">
              <a:defRPr/>
            </a:pPr>
            <a:r>
              <a:rPr lang="es-ES" altLang="fr-FR" sz="2000" dirty="0"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Las fuentes de peligro</a:t>
            </a:r>
          </a:p>
          <a:p>
            <a:pPr lvl="1" eaLnBrk="1" hangingPunct="1">
              <a:defRPr/>
            </a:pPr>
            <a:r>
              <a:rPr lang="es-ES" altLang="fr-FR" sz="2000" dirty="0"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Y todo lo que hay establecido en el lugar</a:t>
            </a:r>
            <a:endParaRPr lang="fr-FR" altLang="fr-FR" sz="2000" dirty="0">
              <a:latin typeface="Calibri Light" panose="020F0302020204030204" pitchFamily="34" charset="0"/>
              <a:ea typeface="+mn-ea"/>
              <a:cs typeface="Calibri Light" panose="020F03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 eaLnBrk="1" hangingPunct="1">
              <a:buFontTx/>
              <a:buNone/>
              <a:defRPr/>
            </a:pPr>
            <a:r>
              <a:rPr lang="es-ES" alt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Elaborar un Orden Grafico (OG), una representación grafico del dispositivo como lo provee el MANDO en un futuro próximo de</a:t>
            </a:r>
          </a:p>
          <a:p>
            <a:pPr algn="just" eaLnBrk="1" hangingPunct="1">
              <a:buFontTx/>
              <a:buNone/>
              <a:defRPr/>
            </a:pPr>
            <a:endParaRPr lang="fr-FR" altLang="fr-FR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 algn="just" eaLnBrk="1" hangingPunct="1">
              <a:defRPr/>
            </a:pPr>
            <a:r>
              <a:rPr lang="es-ES" altLang="fr-FR" sz="2000" dirty="0"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Las acciones o tareas a iniciar</a:t>
            </a:r>
          </a:p>
          <a:p>
            <a:pPr lvl="1" algn="just" eaLnBrk="1" hangingPunct="1">
              <a:defRPr/>
            </a:pPr>
            <a:r>
              <a:rPr lang="es-ES" altLang="fr-FR" sz="2000" dirty="0"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Los medios a enviar o a pedir</a:t>
            </a:r>
          </a:p>
          <a:p>
            <a:pPr lvl="1" algn="just" eaLnBrk="1" hangingPunct="1">
              <a:defRPr/>
            </a:pPr>
            <a:r>
              <a:rPr lang="es-ES" altLang="fr-FR" sz="2000" dirty="0"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Los sectores geográficos o funcionales ha fijar</a:t>
            </a:r>
          </a:p>
          <a:p>
            <a:pPr lvl="1" algn="just" eaLnBrk="1" hangingPunct="1">
              <a:defRPr/>
            </a:pPr>
            <a:r>
              <a:rPr lang="es-ES" altLang="fr-FR" sz="2000" dirty="0"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Y todo lo que se pueda prever</a:t>
            </a:r>
            <a:endParaRPr lang="fr-FR" altLang="fr-FR" sz="2000" dirty="0">
              <a:latin typeface="Calibri Light" panose="020F0302020204030204" pitchFamily="34" charset="0"/>
              <a:ea typeface="+mn-ea"/>
              <a:cs typeface="Calibri Light" panose="020F03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609600"/>
            <a:ext cx="6985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s-E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4- El código de colores</a:t>
            </a:r>
            <a:endParaRPr lang="fr-FR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aphicFrame>
        <p:nvGraphicFramePr>
          <p:cNvPr id="12969" name="Group 681"/>
          <p:cNvGraphicFramePr>
            <a:graphicFrameLocks noGrp="1"/>
          </p:cNvGraphicFramePr>
          <p:nvPr>
            <p:ph idx="1"/>
          </p:nvPr>
        </p:nvGraphicFramePr>
        <p:xfrm>
          <a:off x="457200" y="1484313"/>
          <a:ext cx="8229600" cy="5064129"/>
        </p:xfrm>
        <a:graphic>
          <a:graphicData uri="http://schemas.openxmlformats.org/drawingml/2006/table">
            <a:tbl>
              <a:tblPr/>
              <a:tblGrid>
                <a:gridCol w="6445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12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5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176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954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954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3009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Color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¿Para que?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Siniestro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Personas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Recursos, lugares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Acciones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76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Personas</a:t>
                      </a:r>
                      <a:endParaRPr kumimoji="0" lang="es-E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Victimas</a:t>
                      </a:r>
                      <a:endParaRPr kumimoji="0" lang="es-E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Implicados, victimas, heridos, muertos, desaparecidos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Ambulancias, puesto medical avanzado, hospitales, vehículos de bomberos realizando evacuaciones,…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Evacuación, confinamiento, reconocimiento,  salvamento, rescates. 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Incendio explosión</a:t>
                      </a:r>
                      <a:endParaRPr kumimoji="0" lang="es-E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Incendios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explosiones</a:t>
                      </a:r>
                      <a:endParaRPr kumimoji="0" lang="es-E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Bomberos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Vehículos de bomberos (BUP,…)</a:t>
                      </a:r>
                      <a:r>
                        <a:rPr kumimoji="0" lang="fr-F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endParaRPr kumimoji="0" lang="es-E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Ataques al fuego, evitar la propagación, cortinas de agua,  reconocimiento, excarcelación, 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33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Agua</a:t>
                      </a:r>
                      <a:endParaRPr kumimoji="0" lang="es-E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Alimentación</a:t>
                      </a:r>
                      <a:endParaRPr kumimoji="0" lang="es-E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Bomberos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Hidrantes, bocas de agua, ríos, lagos, pantanos, nodrizas, vehículos de bomberos realizando abastecimiento, 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Reconocimiento,  abastecimiento de agua, lanzas de espuma, bombeo,…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71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Riesgo tecnológico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Fugas, derrames, poluciones,</a:t>
                      </a:r>
                      <a:endParaRPr kumimoji="0" lang="es-E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Bomberos, especialistas, técnicos …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vehículos  NBQ, 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Reconocimiento, taponamiento, obturación, medidas,…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533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Mando</a:t>
                      </a:r>
                      <a:endParaRPr kumimoji="0" lang="es-E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Bomberos: mando, jefe de sector,…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Puesto de mando avanzado, puesto de gestión de crisis, vehículos de jefes de grupo, de la guardia, Puesto de encuentro de recursos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Sectores geográficos o funcionales.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949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No definido</a:t>
                      </a:r>
                      <a:endParaRPr kumimoji="0" lang="es-E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Policías, otros servicios,…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Otros vehículos, esquema de la zona de intervención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Otras acciones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29" name="Group 317"/>
          <p:cNvGraphicFramePr>
            <a:graphicFrameLocks noGrp="1"/>
          </p:cNvGraphicFramePr>
          <p:nvPr/>
        </p:nvGraphicFramePr>
        <p:xfrm>
          <a:off x="611188" y="1412875"/>
          <a:ext cx="7993062" cy="5286376"/>
        </p:xfrm>
        <a:graphic>
          <a:graphicData uri="http://schemas.openxmlformats.org/drawingml/2006/table">
            <a:tbl>
              <a:tblPr/>
              <a:tblGrid>
                <a:gridCol w="26643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43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643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0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Tipo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ea typeface="Times New Roman" pitchFamily="18" charset="0"/>
                        <a:cs typeface="Calibri Light" panose="020F0302020204030204" pitchFamily="34" charset="0"/>
                      </a:endParaRP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Representaciones posibles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ea typeface="Times New Roman" pitchFamily="18" charset="0"/>
                        <a:cs typeface="Calibri Light" panose="020F0302020204030204" pitchFamily="34" charset="0"/>
                      </a:endParaRP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79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Incendio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ea typeface="Times New Roman" pitchFamily="18" charset="0"/>
                        <a:cs typeface="Calibri Light" panose="020F0302020204030204" pitchFamily="34" charset="0"/>
                      </a:endParaRP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Galpón de 1000 m</a:t>
                      </a:r>
                      <a:r>
                        <a:rPr kumimoji="0" lang="es-ES" sz="11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2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ea typeface="Times New Roman" pitchFamily="18" charset="0"/>
                        <a:cs typeface="Calibri Light" panose="020F0302020204030204" pitchFamily="3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2 victimas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ea typeface="Times New Roman" pitchFamily="18" charset="0"/>
                        <a:cs typeface="Calibri Light" panose="020F0302020204030204" pitchFamily="3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Botellas de GAS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ea typeface="Times New Roman" pitchFamily="18" charset="0"/>
                        <a:cs typeface="Calibri Light" panose="020F0302020204030204" pitchFamily="34" charset="0"/>
                      </a:endParaRP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Incendio en el 4 piso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ea typeface="Times New Roman" pitchFamily="18" charset="0"/>
                        <a:cs typeface="Calibri Light" panose="020F0302020204030204" pitchFamily="3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Edificio de 6 pisos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ea typeface="Times New Roman" pitchFamily="18" charset="0"/>
                        <a:cs typeface="Calibri Light" panose="020F0302020204030204" pitchFamily="34" charset="0"/>
                      </a:endParaRP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52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Explosión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ea typeface="Times New Roman" pitchFamily="18" charset="0"/>
                        <a:cs typeface="Calibri Light" panose="020F0302020204030204" pitchFamily="34" charset="0"/>
                      </a:endParaRP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Explosión de GAS en una casa individual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ea typeface="Times New Roman" pitchFamily="18" charset="0"/>
                        <a:cs typeface="Calibri Light" panose="020F0302020204030204" pitchFamily="3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1 desaparecido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ea typeface="Times New Roman" pitchFamily="18" charset="0"/>
                        <a:cs typeface="Calibri Light" panose="020F0302020204030204" pitchFamily="34" charset="0"/>
                      </a:endParaRP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Explosión en la empresa química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ea typeface="Times New Roman" pitchFamily="18" charset="0"/>
                        <a:cs typeface="Calibri Light" panose="020F0302020204030204" pitchFamily="34" charset="0"/>
                      </a:endParaRP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Humano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ea typeface="Times New Roman" pitchFamily="18" charset="0"/>
                        <a:cs typeface="Calibri Light" panose="020F0302020204030204" pitchFamily="34" charset="0"/>
                      </a:endParaRP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Manifestación violenta de 3000 personas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ea typeface="Times New Roman" pitchFamily="18" charset="0"/>
                        <a:cs typeface="Calibri Light" panose="020F0302020204030204" pitchFamily="34" charset="0"/>
                      </a:endParaRP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36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FF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Inundación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ea typeface="Times New Roman" pitchFamily="18" charset="0"/>
                        <a:cs typeface="Calibri Light" panose="020F0302020204030204" pitchFamily="34" charset="0"/>
                      </a:endParaRP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FF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Inundación de 1 sótano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ea typeface="Times New Roman" pitchFamily="18" charset="0"/>
                        <a:cs typeface="Calibri Light" panose="020F0302020204030204" pitchFamily="34" charset="0"/>
                      </a:endParaRP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FF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Inundación del barrio SUR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ea typeface="Times New Roman" pitchFamily="18" charset="0"/>
                        <a:cs typeface="Calibri Light" panose="020F0302020204030204" pitchFamily="3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500 personas</a:t>
                      </a:r>
                      <a:r>
                        <a:rPr kumimoji="0" lang="es-E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FF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, 150 casas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ea typeface="Times New Roman" pitchFamily="18" charset="0"/>
                        <a:cs typeface="Calibri Light" panose="020F0302020204030204" pitchFamily="34" charset="0"/>
                      </a:endParaRP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09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Riesgo tecnológico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ea typeface="Times New Roman" pitchFamily="18" charset="0"/>
                        <a:cs typeface="Calibri Light" panose="020F0302020204030204" pitchFamily="34" charset="0"/>
                      </a:endParaRP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Derrame de 1200 litros de acido nítrico en el túnel</a:t>
                      </a:r>
                      <a:r>
                        <a:rPr kumimoji="0" 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Calibri Light" panose="020F0302020204030204" pitchFamily="34" charset="0"/>
                          <a:ea typeface="Times New Roman" pitchFamily="18" charset="0"/>
                          <a:cs typeface="Calibri Light" panose="020F0302020204030204" pitchFamily="34" charset="0"/>
                        </a:rPr>
                        <a:t>Fuente radiactiva de alta intensidad perdida en la empresa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ea typeface="Times New Roman" pitchFamily="18" charset="0"/>
                        <a:cs typeface="Calibri Light" panose="020F0302020204030204" pitchFamily="34" charset="0"/>
                      </a:endParaRPr>
                    </a:p>
                  </a:txBody>
                  <a:tcPr marL="91442" marR="9144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517525"/>
            <a:ext cx="6985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s-E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5- Representación del siniestro</a:t>
            </a:r>
            <a:endParaRPr lang="fr-FR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pSp>
        <p:nvGrpSpPr>
          <p:cNvPr id="11296" name="Group 182"/>
          <p:cNvGrpSpPr>
            <a:grpSpLocks noChangeAspect="1"/>
          </p:cNvGrpSpPr>
          <p:nvPr/>
        </p:nvGrpSpPr>
        <p:grpSpPr bwMode="auto">
          <a:xfrm>
            <a:off x="736600" y="1944688"/>
            <a:ext cx="461963" cy="501650"/>
            <a:chOff x="5308" y="3588"/>
            <a:chExt cx="1877" cy="2469"/>
          </a:xfrm>
        </p:grpSpPr>
        <p:sp>
          <p:nvSpPr>
            <p:cNvPr id="11318" name="AutoShape 184"/>
            <p:cNvSpPr>
              <a:spLocks noChangeAspect="1" noChangeArrowheads="1" noTextEdit="1"/>
            </p:cNvSpPr>
            <p:nvPr/>
          </p:nvSpPr>
          <p:spPr bwMode="auto">
            <a:xfrm>
              <a:off x="5308" y="3588"/>
              <a:ext cx="1877" cy="2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13495" name="AutoShape 183"/>
            <p:cNvSpPr>
              <a:spLocks noChangeArrowheads="1"/>
            </p:cNvSpPr>
            <p:nvPr/>
          </p:nvSpPr>
          <p:spPr bwMode="auto">
            <a:xfrm>
              <a:off x="5308" y="3588"/>
              <a:ext cx="1877" cy="2266"/>
            </a:xfrm>
            <a:prstGeom prst="star5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fr-FR">
                <a:cs typeface="+mn-cs"/>
              </a:endParaRPr>
            </a:p>
          </p:txBody>
        </p:sp>
      </p:grpSp>
      <p:grpSp>
        <p:nvGrpSpPr>
          <p:cNvPr id="11297" name="Group 170"/>
          <p:cNvGrpSpPr>
            <a:grpSpLocks noChangeAspect="1"/>
          </p:cNvGrpSpPr>
          <p:nvPr/>
        </p:nvGrpSpPr>
        <p:grpSpPr bwMode="auto">
          <a:xfrm>
            <a:off x="720725" y="4068763"/>
            <a:ext cx="517525" cy="642937"/>
            <a:chOff x="4628" y="7404"/>
            <a:chExt cx="2557" cy="3703"/>
          </a:xfrm>
        </p:grpSpPr>
        <p:sp>
          <p:nvSpPr>
            <p:cNvPr id="11316" name="AutoShape 172"/>
            <p:cNvSpPr>
              <a:spLocks noChangeAspect="1" noChangeArrowheads="1" noTextEdit="1"/>
            </p:cNvSpPr>
            <p:nvPr/>
          </p:nvSpPr>
          <p:spPr bwMode="auto">
            <a:xfrm>
              <a:off x="4628" y="7404"/>
              <a:ext cx="2557" cy="37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13483" name="AutoShape 171"/>
            <p:cNvSpPr>
              <a:spLocks noChangeArrowheads="1"/>
            </p:cNvSpPr>
            <p:nvPr/>
          </p:nvSpPr>
          <p:spPr bwMode="auto">
            <a:xfrm>
              <a:off x="4652" y="7614"/>
              <a:ext cx="2486" cy="2670"/>
            </a:xfrm>
            <a:prstGeom prst="star5">
              <a:avLst/>
            </a:prstGeom>
            <a:solidFill>
              <a:srgbClr val="66FF33"/>
            </a:solidFill>
            <a:ln w="12700">
              <a:solidFill>
                <a:srgbClr val="66FF33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fr-FR">
                <a:cs typeface="+mn-cs"/>
              </a:endParaRPr>
            </a:p>
          </p:txBody>
        </p:sp>
      </p:grpSp>
      <p:grpSp>
        <p:nvGrpSpPr>
          <p:cNvPr id="11298" name="Group 167"/>
          <p:cNvGrpSpPr>
            <a:grpSpLocks noChangeAspect="1"/>
          </p:cNvGrpSpPr>
          <p:nvPr/>
        </p:nvGrpSpPr>
        <p:grpSpPr bwMode="auto">
          <a:xfrm>
            <a:off x="755650" y="4895850"/>
            <a:ext cx="522288" cy="477838"/>
            <a:chOff x="4635" y="7610"/>
            <a:chExt cx="2543" cy="2674"/>
          </a:xfrm>
        </p:grpSpPr>
        <p:sp>
          <p:nvSpPr>
            <p:cNvPr id="11314" name="AutoShape 169"/>
            <p:cNvSpPr>
              <a:spLocks noChangeAspect="1" noChangeArrowheads="1" noTextEdit="1"/>
            </p:cNvSpPr>
            <p:nvPr/>
          </p:nvSpPr>
          <p:spPr bwMode="auto">
            <a:xfrm>
              <a:off x="4635" y="7610"/>
              <a:ext cx="2543" cy="2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13480" name="AutoShape 168"/>
            <p:cNvSpPr>
              <a:spLocks noChangeArrowheads="1"/>
            </p:cNvSpPr>
            <p:nvPr/>
          </p:nvSpPr>
          <p:spPr bwMode="auto">
            <a:xfrm>
              <a:off x="4635" y="7610"/>
              <a:ext cx="2543" cy="2674"/>
            </a:xfrm>
            <a:prstGeom prst="star5">
              <a:avLst/>
            </a:prstGeom>
            <a:solidFill>
              <a:srgbClr val="0066FF"/>
            </a:solidFill>
            <a:ln w="12700">
              <a:solidFill>
                <a:srgbClr val="0066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fr-FR">
                <a:cs typeface="+mn-cs"/>
              </a:endParaRPr>
            </a:p>
          </p:txBody>
        </p:sp>
      </p:grpSp>
      <p:grpSp>
        <p:nvGrpSpPr>
          <p:cNvPr id="11299" name="Group 161"/>
          <p:cNvGrpSpPr>
            <a:grpSpLocks noChangeAspect="1"/>
          </p:cNvGrpSpPr>
          <p:nvPr/>
        </p:nvGrpSpPr>
        <p:grpSpPr bwMode="auto">
          <a:xfrm>
            <a:off x="684213" y="5868988"/>
            <a:ext cx="554037" cy="476250"/>
            <a:chOff x="4628" y="9927"/>
            <a:chExt cx="2557" cy="2674"/>
          </a:xfrm>
        </p:grpSpPr>
        <p:sp>
          <p:nvSpPr>
            <p:cNvPr id="11312" name="AutoShape 163"/>
            <p:cNvSpPr>
              <a:spLocks noChangeAspect="1" noChangeArrowheads="1" noTextEdit="1"/>
            </p:cNvSpPr>
            <p:nvPr/>
          </p:nvSpPr>
          <p:spPr bwMode="auto">
            <a:xfrm>
              <a:off x="4628" y="9927"/>
              <a:ext cx="2557" cy="2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13474" name="AutoShape 162"/>
            <p:cNvSpPr>
              <a:spLocks noChangeArrowheads="1"/>
            </p:cNvSpPr>
            <p:nvPr/>
          </p:nvSpPr>
          <p:spPr bwMode="auto">
            <a:xfrm>
              <a:off x="4650" y="9927"/>
              <a:ext cx="2484" cy="2674"/>
            </a:xfrm>
            <a:prstGeom prst="star5">
              <a:avLst/>
            </a:prstGeom>
            <a:solidFill>
              <a:srgbClr val="FF9933"/>
            </a:solidFill>
            <a:ln w="12700">
              <a:solidFill>
                <a:srgbClr val="FF9933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fr-FR">
                <a:cs typeface="+mn-cs"/>
              </a:endParaRPr>
            </a:p>
          </p:txBody>
        </p:sp>
      </p:grpSp>
      <p:sp>
        <p:nvSpPr>
          <p:cNvPr id="11300" name="Rectangle 188"/>
          <p:cNvSpPr>
            <a:spLocks noChangeArrowheads="1"/>
          </p:cNvSpPr>
          <p:nvPr/>
        </p:nvSpPr>
        <p:spPr bwMode="auto">
          <a:xfrm>
            <a:off x="1122363" y="1968500"/>
            <a:ext cx="15525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11301" name="Rectangle 191"/>
          <p:cNvSpPr>
            <a:spLocks noChangeArrowheads="1"/>
          </p:cNvSpPr>
          <p:nvPr/>
        </p:nvSpPr>
        <p:spPr bwMode="auto">
          <a:xfrm>
            <a:off x="1122363" y="1968500"/>
            <a:ext cx="15525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11302" name="Rectangle 195"/>
          <p:cNvSpPr>
            <a:spLocks noChangeArrowheads="1"/>
          </p:cNvSpPr>
          <p:nvPr/>
        </p:nvSpPr>
        <p:spPr bwMode="auto">
          <a:xfrm>
            <a:off x="1122363" y="1968500"/>
            <a:ext cx="15525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11303" name="Rectangle 198"/>
          <p:cNvSpPr>
            <a:spLocks noChangeArrowheads="1"/>
          </p:cNvSpPr>
          <p:nvPr/>
        </p:nvSpPr>
        <p:spPr bwMode="auto">
          <a:xfrm>
            <a:off x="1122363" y="1968500"/>
            <a:ext cx="15525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11304" name="Rectangle 202"/>
          <p:cNvSpPr>
            <a:spLocks noChangeArrowheads="1"/>
          </p:cNvSpPr>
          <p:nvPr/>
        </p:nvSpPr>
        <p:spPr bwMode="auto">
          <a:xfrm>
            <a:off x="1122363" y="1968500"/>
            <a:ext cx="31051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11305" name="Rectangle 206"/>
          <p:cNvSpPr>
            <a:spLocks noChangeArrowheads="1"/>
          </p:cNvSpPr>
          <p:nvPr/>
        </p:nvSpPr>
        <p:spPr bwMode="auto">
          <a:xfrm>
            <a:off x="1122363" y="1968500"/>
            <a:ext cx="15525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11306" name="Rectangle 209"/>
          <p:cNvSpPr>
            <a:spLocks noChangeArrowheads="1"/>
          </p:cNvSpPr>
          <p:nvPr/>
        </p:nvSpPr>
        <p:spPr bwMode="auto">
          <a:xfrm>
            <a:off x="1122363" y="1968500"/>
            <a:ext cx="15525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11307" name="Rectangle 213"/>
          <p:cNvSpPr>
            <a:spLocks noChangeArrowheads="1"/>
          </p:cNvSpPr>
          <p:nvPr/>
        </p:nvSpPr>
        <p:spPr bwMode="auto">
          <a:xfrm>
            <a:off x="1122363" y="1968500"/>
            <a:ext cx="15525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11308" name="Rectangle 216"/>
          <p:cNvSpPr>
            <a:spLocks noChangeArrowheads="1"/>
          </p:cNvSpPr>
          <p:nvPr/>
        </p:nvSpPr>
        <p:spPr bwMode="auto">
          <a:xfrm>
            <a:off x="1122363" y="1968500"/>
            <a:ext cx="15525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grpSp>
        <p:nvGrpSpPr>
          <p:cNvPr id="11309" name="Group 182"/>
          <p:cNvGrpSpPr>
            <a:grpSpLocks noChangeAspect="1"/>
          </p:cNvGrpSpPr>
          <p:nvPr/>
        </p:nvGrpSpPr>
        <p:grpSpPr bwMode="auto">
          <a:xfrm>
            <a:off x="727075" y="3167063"/>
            <a:ext cx="461963" cy="501650"/>
            <a:chOff x="5308" y="3588"/>
            <a:chExt cx="1877" cy="2469"/>
          </a:xfrm>
        </p:grpSpPr>
        <p:sp>
          <p:nvSpPr>
            <p:cNvPr id="11310" name="AutoShape 184"/>
            <p:cNvSpPr>
              <a:spLocks noChangeAspect="1" noChangeArrowheads="1" noTextEdit="1"/>
            </p:cNvSpPr>
            <p:nvPr/>
          </p:nvSpPr>
          <p:spPr bwMode="auto">
            <a:xfrm>
              <a:off x="5308" y="3588"/>
              <a:ext cx="1877" cy="2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BO"/>
            </a:p>
          </p:txBody>
        </p:sp>
        <p:sp>
          <p:nvSpPr>
            <p:cNvPr id="42" name="AutoShape 183"/>
            <p:cNvSpPr>
              <a:spLocks noChangeArrowheads="1"/>
            </p:cNvSpPr>
            <p:nvPr/>
          </p:nvSpPr>
          <p:spPr bwMode="auto">
            <a:xfrm>
              <a:off x="5308" y="3588"/>
              <a:ext cx="1877" cy="2266"/>
            </a:xfrm>
            <a:prstGeom prst="star5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fr-FR"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1223</TotalTime>
  <Words>1546</Words>
  <Application>Microsoft Office PowerPoint</Application>
  <PresentationFormat>Presentación en pantalla (4:3)</PresentationFormat>
  <Paragraphs>369</Paragraphs>
  <Slides>28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28</vt:i4>
      </vt:variant>
    </vt:vector>
  </HeadingPairs>
  <TitlesOfParts>
    <vt:vector size="35" baseType="lpstr">
      <vt:lpstr>Arial</vt:lpstr>
      <vt:lpstr>Comic Sans MS</vt:lpstr>
      <vt:lpstr>Calibri</vt:lpstr>
      <vt:lpstr>Calibri Light</vt:lpstr>
      <vt:lpstr>Times New Roman</vt:lpstr>
      <vt:lpstr>Helvetica</vt:lpstr>
      <vt:lpstr>Modèle par défaut</vt:lpstr>
      <vt:lpstr>Sistema Tactico Actulizado  SITAC   Fuente: Bomberos de Francia </vt:lpstr>
      <vt:lpstr>CONTENIDO</vt:lpstr>
      <vt:lpstr>1- Introducción</vt:lpstr>
      <vt:lpstr>2- Objetivo</vt:lpstr>
      <vt:lpstr>3- Situación Táctica Actualizada (SITAC) y Orden Grafico (OG)</vt:lpstr>
      <vt:lpstr>Presentación de PowerPoint</vt:lpstr>
      <vt:lpstr>Presentación de PowerPoint</vt:lpstr>
      <vt:lpstr>4- El código de colores</vt:lpstr>
      <vt:lpstr>5- Representación del siniestro</vt:lpstr>
      <vt:lpstr>6- Los medios terrestres: vehículos</vt:lpstr>
      <vt:lpstr>Presentación de PowerPoint</vt:lpstr>
      <vt:lpstr>Presentación de PowerPoint</vt:lpstr>
      <vt:lpstr>8- Los medios aéreos</vt:lpstr>
      <vt:lpstr>10- Las acciones</vt:lpstr>
      <vt:lpstr>9- Los recursos de logística</vt:lpstr>
      <vt:lpstr>Presentación de PowerPoint</vt:lpstr>
      <vt:lpstr>Presentación de PowerPoint</vt:lpstr>
      <vt:lpstr>Presentación de PowerPoint</vt:lpstr>
      <vt:lpstr>11- El mando</vt:lpstr>
      <vt:lpstr>Presentación de PowerPoint</vt:lpstr>
      <vt:lpstr>12- El agua</vt:lpstr>
      <vt:lpstr>13- La zona de intervención</vt:lpstr>
      <vt:lpstr>Presentación de PowerPoint</vt:lpstr>
      <vt:lpstr>Presentación de PowerPoint</vt:lpstr>
      <vt:lpstr>Presentación de PowerPoint</vt:lpstr>
      <vt:lpstr>14- Fuente de peligro y punto sensible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SDIS64</dc:creator>
  <cp:lastModifiedBy>EDUARDO ANTONIO ENRRIQUE ROSSETTI SAGARNAGA</cp:lastModifiedBy>
  <cp:revision>82</cp:revision>
  <dcterms:created xsi:type="dcterms:W3CDTF">2011-07-22T13:05:44Z</dcterms:created>
  <dcterms:modified xsi:type="dcterms:W3CDTF">2022-09-28T19:27:02Z</dcterms:modified>
</cp:coreProperties>
</file>