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9928225" cy="1435735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334385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1723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79015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3244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02487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99096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19005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56140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14245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317918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471131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93F26-D4BE-49A9-8156-6F0CC656E068}" type="datetimeFigureOut">
              <a:rPr lang="es-BO" smtClean="0"/>
              <a:t>28/9/2022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A040C-653A-4D48-B507-E23223DF5609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28843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n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784" y="975741"/>
            <a:ext cx="3549108" cy="515140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25877" y="2028958"/>
            <a:ext cx="1284688" cy="4308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Si esta en una de las Refinerías</a:t>
            </a:r>
            <a:endParaRPr lang="es-BO" sz="1100" dirty="0"/>
          </a:p>
        </p:txBody>
      </p:sp>
      <p:sp>
        <p:nvSpPr>
          <p:cNvPr id="5" name="Rectángulo 4"/>
          <p:cNvSpPr/>
          <p:nvPr/>
        </p:nvSpPr>
        <p:spPr>
          <a:xfrm>
            <a:off x="2077212" y="1156474"/>
            <a:ext cx="1520814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Si NO esta en una de las Refinerías</a:t>
            </a:r>
            <a:endParaRPr lang="es-BO" sz="1100" dirty="0"/>
          </a:p>
        </p:txBody>
      </p:sp>
      <p:sp>
        <p:nvSpPr>
          <p:cNvPr id="6" name="Explosión 1 5"/>
          <p:cNvSpPr/>
          <p:nvPr/>
        </p:nvSpPr>
        <p:spPr>
          <a:xfrm>
            <a:off x="137329" y="291298"/>
            <a:ext cx="1574800" cy="1689100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BO" sz="1050" dirty="0" smtClean="0"/>
              <a:t>EVENTO </a:t>
            </a:r>
            <a:endParaRPr lang="es-BO" sz="1050" dirty="0"/>
          </a:p>
        </p:txBody>
      </p:sp>
      <p:sp>
        <p:nvSpPr>
          <p:cNvPr id="7" name="Rectángulo 6"/>
          <p:cNvSpPr/>
          <p:nvPr/>
        </p:nvSpPr>
        <p:spPr>
          <a:xfrm>
            <a:off x="161643" y="2677358"/>
            <a:ext cx="141315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Sonido de la Alarma</a:t>
            </a:r>
          </a:p>
          <a:p>
            <a:pPr algn="ctr"/>
            <a:r>
              <a:rPr lang="es-BO" sz="1100" dirty="0" smtClean="0"/>
              <a:t>o</a:t>
            </a:r>
          </a:p>
          <a:p>
            <a:pPr algn="ctr"/>
            <a:r>
              <a:rPr lang="es-BO" sz="1100" dirty="0"/>
              <a:t>Llamada telefónica</a:t>
            </a:r>
          </a:p>
          <a:p>
            <a:pPr algn="ctr"/>
            <a:endParaRPr lang="es-BO" sz="1100" dirty="0"/>
          </a:p>
        </p:txBody>
      </p:sp>
      <p:sp>
        <p:nvSpPr>
          <p:cNvPr id="8" name="Rectángulo 7"/>
          <p:cNvSpPr/>
          <p:nvPr/>
        </p:nvSpPr>
        <p:spPr>
          <a:xfrm>
            <a:off x="3893913" y="1065498"/>
            <a:ext cx="1520814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Llamada telefónica</a:t>
            </a:r>
            <a:endParaRPr lang="es-BO" sz="1100" dirty="0"/>
          </a:p>
        </p:txBody>
      </p:sp>
      <p:sp>
        <p:nvSpPr>
          <p:cNvPr id="9" name="Rectángulo 8"/>
          <p:cNvSpPr/>
          <p:nvPr/>
        </p:nvSpPr>
        <p:spPr>
          <a:xfrm>
            <a:off x="1854721" y="1803007"/>
            <a:ext cx="1688927" cy="261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Llegar o conectarse al COE</a:t>
            </a:r>
            <a:endParaRPr lang="es-BO" sz="1100" dirty="0"/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660610"/>
              </p:ext>
            </p:extLst>
          </p:nvPr>
        </p:nvGraphicFramePr>
        <p:xfrm>
          <a:off x="1984075" y="291298"/>
          <a:ext cx="8901639" cy="51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915">
                  <a:extLst>
                    <a:ext uri="{9D8B030D-6E8A-4147-A177-3AD203B41FA5}">
                      <a16:colId xmlns:a16="http://schemas.microsoft.com/office/drawing/2014/main" val="3896145376"/>
                    </a:ext>
                  </a:extLst>
                </a:gridCol>
                <a:gridCol w="6175900">
                  <a:extLst>
                    <a:ext uri="{9D8B030D-6E8A-4147-A177-3AD203B41FA5}">
                      <a16:colId xmlns:a16="http://schemas.microsoft.com/office/drawing/2014/main" val="3210261960"/>
                    </a:ext>
                  </a:extLst>
                </a:gridCol>
                <a:gridCol w="1517824">
                  <a:extLst>
                    <a:ext uri="{9D8B030D-6E8A-4147-A177-3AD203B41FA5}">
                      <a16:colId xmlns:a16="http://schemas.microsoft.com/office/drawing/2014/main" val="142528551"/>
                    </a:ext>
                  </a:extLst>
                </a:gridCol>
              </a:tblGrid>
              <a:tr h="519585">
                <a:tc>
                  <a:txBody>
                    <a:bodyPr/>
                    <a:lstStyle/>
                    <a:p>
                      <a:pPr algn="ctr"/>
                      <a:endParaRPr lang="es-B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ACCIONES</a:t>
                      </a:r>
                      <a:r>
                        <a:rPr lang="es-ES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 SEGUIR </a:t>
                      </a:r>
                      <a:r>
                        <a:rPr lang="es-E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 CASO </a:t>
                      </a:r>
                      <a:r>
                        <a:rPr lang="es-ES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ACTIVACION</a:t>
                      </a:r>
                      <a:r>
                        <a:rPr lang="es-E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DEL </a:t>
                      </a:r>
                      <a:r>
                        <a:rPr lang="es-ES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PEG</a:t>
                      </a:r>
                      <a:r>
                        <a:rPr lang="es-E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DE YPFB </a:t>
                      </a:r>
                      <a:r>
                        <a:rPr lang="es-ES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REFINACION</a:t>
                      </a:r>
                      <a:r>
                        <a:rPr lang="es-E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COMO PARTE DEL CENTRO DE OPERACIONES DE EMERGENCIAS</a:t>
                      </a:r>
                      <a:endParaRPr lang="es-BO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Anexo </a:t>
                      </a:r>
                      <a:r>
                        <a:rPr lang="es-BO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  <a:p>
                      <a:pPr algn="ctr"/>
                      <a:r>
                        <a:rPr lang="es-BO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PG-1-DGSMS-121</a:t>
                      </a:r>
                      <a:endParaRPr lang="es-BO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27266"/>
                  </a:ext>
                </a:extLst>
              </a:tr>
            </a:tbl>
          </a:graphicData>
        </a:graphic>
      </p:graphicFrame>
      <p:pic>
        <p:nvPicPr>
          <p:cNvPr id="10" name="Picture 5" descr="ypfb_refinac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831" y="368268"/>
            <a:ext cx="1037138" cy="36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ctor angular 13"/>
          <p:cNvCxnSpPr>
            <a:stCxn id="8" idx="3"/>
            <a:endCxn id="9" idx="3"/>
          </p:cNvCxnSpPr>
          <p:nvPr/>
        </p:nvCxnSpPr>
        <p:spPr>
          <a:xfrm flipH="1">
            <a:off x="3543648" y="1196303"/>
            <a:ext cx="1871079" cy="737509"/>
          </a:xfrm>
          <a:prstGeom prst="bentConnector3">
            <a:avLst>
              <a:gd name="adj1" fmla="val -7331"/>
            </a:avLst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22"/>
          <p:cNvSpPr/>
          <p:nvPr/>
        </p:nvSpPr>
        <p:spPr>
          <a:xfrm>
            <a:off x="1925316" y="2241961"/>
            <a:ext cx="1547737" cy="7694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>
                <a:solidFill>
                  <a:schemeClr val="tx1"/>
                </a:solidFill>
              </a:rPr>
              <a:t>El responsable del COE es </a:t>
            </a:r>
            <a:r>
              <a:rPr lang="es-BO" sz="1100" dirty="0" smtClean="0">
                <a:solidFill>
                  <a:schemeClr val="tx1"/>
                </a:solidFill>
              </a:rPr>
              <a:t>GGL o su remplazo. se denomina </a:t>
            </a:r>
          </a:p>
          <a:p>
            <a:pPr algn="ctr"/>
            <a:r>
              <a:rPr lang="es-BO" sz="1100" dirty="0" smtClean="0">
                <a:solidFill>
                  <a:schemeClr val="tx1"/>
                </a:solidFill>
              </a:rPr>
              <a:t>CI </a:t>
            </a:r>
            <a:r>
              <a:rPr lang="es-BO" sz="1100" dirty="0"/>
              <a:t>del COE / CAECON </a:t>
            </a:r>
            <a:endParaRPr lang="es-BO" sz="1100" dirty="0">
              <a:solidFill>
                <a:schemeClr val="tx1"/>
              </a:solidFill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1862861" y="3179144"/>
            <a:ext cx="1672646" cy="14465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/>
              <a:t>Al llegar al COE reportarse con el </a:t>
            </a:r>
            <a:r>
              <a:rPr lang="es-BO" sz="1100" dirty="0" smtClean="0"/>
              <a:t>CI para </a:t>
            </a:r>
            <a:r>
              <a:rPr lang="es-BO" sz="1100" dirty="0"/>
              <a:t>que se asigne su tarea</a:t>
            </a:r>
          </a:p>
          <a:p>
            <a:pPr algn="ctr"/>
            <a:r>
              <a:rPr lang="es-BO" sz="1100" dirty="0"/>
              <a:t>En caso de que no este el </a:t>
            </a:r>
            <a:r>
              <a:rPr lang="es-BO" sz="1100" dirty="0" smtClean="0"/>
              <a:t>CI </a:t>
            </a:r>
            <a:r>
              <a:rPr lang="es-BO" sz="1100" dirty="0"/>
              <a:t>deberá asumir esta </a:t>
            </a:r>
            <a:r>
              <a:rPr lang="es-BO" sz="1100" dirty="0" smtClean="0"/>
              <a:t>función  </a:t>
            </a:r>
          </a:p>
          <a:p>
            <a:pPr algn="ctr"/>
            <a:r>
              <a:rPr lang="es-BO" sz="1100" dirty="0" smtClean="0"/>
              <a:t> </a:t>
            </a:r>
            <a:r>
              <a:rPr lang="es-BO" sz="1100" dirty="0"/>
              <a:t>Usar los recursos de la Sala de COE (Anexo C</a:t>
            </a:r>
            <a:r>
              <a:rPr lang="es-BO" sz="1100" dirty="0" smtClean="0"/>
              <a:t>)</a:t>
            </a:r>
            <a:endParaRPr lang="es-BO" sz="1100" dirty="0"/>
          </a:p>
        </p:txBody>
      </p:sp>
      <p:sp>
        <p:nvSpPr>
          <p:cNvPr id="31" name="Rectángulo 30"/>
          <p:cNvSpPr/>
          <p:nvPr/>
        </p:nvSpPr>
        <p:spPr>
          <a:xfrm>
            <a:off x="1925316" y="4811301"/>
            <a:ext cx="1547737" cy="11079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tx1"/>
                </a:solidFill>
              </a:rPr>
              <a:t>Establecer comunicación con el COE de la unidad o gerencia afectada (GDV/GRSCZ/GRCBA) o Iniciar la reunión.</a:t>
            </a:r>
            <a:endParaRPr lang="es-BO" sz="1100" dirty="0">
              <a:solidFill>
                <a:schemeClr val="tx1"/>
              </a:solidFill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4077485" y="2271941"/>
            <a:ext cx="1492147" cy="938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es-BO" sz="1100" dirty="0" smtClean="0">
              <a:solidFill>
                <a:schemeClr val="bg1"/>
              </a:solidFill>
            </a:endParaRPr>
          </a:p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Determinar el nivel de emergencia y tipo de incidente (Anexo A)</a:t>
            </a:r>
          </a:p>
          <a:p>
            <a:pPr algn="ctr"/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4137357" y="3456084"/>
            <a:ext cx="1384007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Asegurarse de la implementación de los 8 pasos del SCI (Anexo L)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3883923" y="1380374"/>
            <a:ext cx="1524536" cy="430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/>
              <a:t>Activar el plan de llamadas (Anexo B)</a:t>
            </a:r>
          </a:p>
        </p:txBody>
      </p:sp>
      <p:sp>
        <p:nvSpPr>
          <p:cNvPr id="36" name="Rectángulo 35"/>
          <p:cNvSpPr/>
          <p:nvPr/>
        </p:nvSpPr>
        <p:spPr>
          <a:xfrm>
            <a:off x="210165" y="3639315"/>
            <a:ext cx="1288166" cy="4308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/>
              <a:t>Activar el plan de </a:t>
            </a:r>
            <a:r>
              <a:rPr lang="es-BO" sz="1100" dirty="0"/>
              <a:t>llamadas (Anexo B</a:t>
            </a:r>
            <a:r>
              <a:rPr lang="es-BO" sz="1100" dirty="0" smtClean="0"/>
              <a:t>)</a:t>
            </a:r>
            <a:endParaRPr lang="es-BO" sz="1100" dirty="0"/>
          </a:p>
        </p:txBody>
      </p:sp>
      <p:sp>
        <p:nvSpPr>
          <p:cNvPr id="37" name="Rectángulo 36"/>
          <p:cNvSpPr/>
          <p:nvPr/>
        </p:nvSpPr>
        <p:spPr>
          <a:xfrm>
            <a:off x="4188987" y="4620639"/>
            <a:ext cx="1280746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y ejecutar el  plan de </a:t>
            </a:r>
            <a:r>
              <a:rPr lang="es-BO" sz="1100" dirty="0">
                <a:solidFill>
                  <a:schemeClr val="bg1"/>
                </a:solidFill>
              </a:rPr>
              <a:t>llamadas (Anexo B)</a:t>
            </a:r>
          </a:p>
          <a:p>
            <a:pPr algn="ctr"/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5866414" y="1480602"/>
            <a:ext cx="1547737" cy="938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la estructura CAECON/COE  para el tipo de incidente y nivel de emergencia</a:t>
            </a:r>
          </a:p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(Anexo E)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5866415" y="2641863"/>
            <a:ext cx="1547737" cy="7694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los procedimientos y planes aplicables a la situación (Anexo D)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5779486" y="3618874"/>
            <a:ext cx="1724614" cy="127727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el personal presente y las funciones a ser delegadas para Evaluar el periodo inicial de respuesta y pasar a periodos operacionales (Anexo N)</a:t>
            </a:r>
            <a:endParaRPr lang="es-BO" sz="1100" dirty="0">
              <a:solidFill>
                <a:schemeClr val="bg1"/>
              </a:solidFill>
            </a:endParaRPr>
          </a:p>
        </p:txBody>
      </p:sp>
      <p:cxnSp>
        <p:nvCxnSpPr>
          <p:cNvPr id="74" name="Conector angular 73"/>
          <p:cNvCxnSpPr>
            <a:stCxn id="37" idx="2"/>
            <a:endCxn id="38" idx="1"/>
          </p:cNvCxnSpPr>
          <p:nvPr/>
        </p:nvCxnSpPr>
        <p:spPr>
          <a:xfrm rot="5400000" flipH="1" flipV="1">
            <a:off x="3627828" y="3151494"/>
            <a:ext cx="3440118" cy="1037054"/>
          </a:xfrm>
          <a:prstGeom prst="bentConnector4">
            <a:avLst>
              <a:gd name="adj1" fmla="val -6645"/>
              <a:gd name="adj2" fmla="val 8087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lecha derecha 23"/>
          <p:cNvSpPr/>
          <p:nvPr/>
        </p:nvSpPr>
        <p:spPr>
          <a:xfrm rot="5400000">
            <a:off x="264518" y="1752812"/>
            <a:ext cx="253067" cy="2017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76" name="Flecha derecha 75"/>
          <p:cNvSpPr/>
          <p:nvPr/>
        </p:nvSpPr>
        <p:spPr>
          <a:xfrm>
            <a:off x="1754994" y="1220038"/>
            <a:ext cx="253067" cy="20170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88" name="Rectángulo 87"/>
          <p:cNvSpPr/>
          <p:nvPr/>
        </p:nvSpPr>
        <p:spPr>
          <a:xfrm>
            <a:off x="9998741" y="3551444"/>
            <a:ext cx="1547737" cy="938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Analizar en el proceso de planificación de respuesta la continuidad del negocio (RG-93)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104" name="Rectángulo 103"/>
          <p:cNvSpPr/>
          <p:nvPr/>
        </p:nvSpPr>
        <p:spPr>
          <a:xfrm>
            <a:off x="9998741" y="4539525"/>
            <a:ext cx="1547737" cy="7694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que se cumpla el Protocolo del anexo J si hay entes externos (Anexo J)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105" name="Rectángulo 104"/>
          <p:cNvSpPr/>
          <p:nvPr/>
        </p:nvSpPr>
        <p:spPr>
          <a:xfrm>
            <a:off x="5866414" y="5125072"/>
            <a:ext cx="1547737" cy="938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Verificar y completar la información de los registros SCI del RG 11 al RG 19 y SITAC   (Anexo E y K) </a:t>
            </a:r>
            <a:endParaRPr lang="es-BO" sz="1100" dirty="0">
              <a:solidFill>
                <a:schemeClr val="bg1"/>
              </a:solidFill>
            </a:endParaRPr>
          </a:p>
        </p:txBody>
      </p:sp>
      <p:cxnSp>
        <p:nvCxnSpPr>
          <p:cNvPr id="112" name="Conector angular 111"/>
          <p:cNvCxnSpPr>
            <a:stCxn id="7" idx="3"/>
            <a:endCxn id="9" idx="1"/>
          </p:cNvCxnSpPr>
          <p:nvPr/>
        </p:nvCxnSpPr>
        <p:spPr>
          <a:xfrm flipV="1">
            <a:off x="1574800" y="1933812"/>
            <a:ext cx="279921" cy="1128267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angular 133"/>
          <p:cNvCxnSpPr>
            <a:stCxn id="31" idx="2"/>
            <a:endCxn id="32" idx="0"/>
          </p:cNvCxnSpPr>
          <p:nvPr/>
        </p:nvCxnSpPr>
        <p:spPr>
          <a:xfrm rot="5400000" flipH="1" flipV="1">
            <a:off x="1937694" y="3033432"/>
            <a:ext cx="3647356" cy="2124374"/>
          </a:xfrm>
          <a:prstGeom prst="bentConnector5">
            <a:avLst>
              <a:gd name="adj1" fmla="val -6268"/>
              <a:gd name="adj2" fmla="val 50654"/>
              <a:gd name="adj3" fmla="val 10626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ángulo 145"/>
          <p:cNvSpPr/>
          <p:nvPr/>
        </p:nvSpPr>
        <p:spPr>
          <a:xfrm>
            <a:off x="7061200" y="6128185"/>
            <a:ext cx="2848243" cy="553998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000" b="1" dirty="0" smtClean="0"/>
              <a:t>Esta FASE 1 es desarrollada por la parte operativa </a:t>
            </a:r>
            <a:r>
              <a:rPr lang="es-BO" sz="1000" b="1" dirty="0"/>
              <a:t>(GDV/GRSCZ/GRCBA</a:t>
            </a:r>
            <a:r>
              <a:rPr lang="es-BO" sz="1000" b="1" dirty="0" smtClean="0"/>
              <a:t>)  aplicando los 8 pasos del SCI como respuesta inicial (periodo inicial)</a:t>
            </a:r>
            <a:endParaRPr lang="es-BO" sz="1000" b="1" dirty="0"/>
          </a:p>
        </p:txBody>
      </p:sp>
      <p:sp>
        <p:nvSpPr>
          <p:cNvPr id="119" name="Rectángulo 118"/>
          <p:cNvSpPr/>
          <p:nvPr/>
        </p:nvSpPr>
        <p:spPr>
          <a:xfrm>
            <a:off x="9998741" y="5368921"/>
            <a:ext cx="1547737" cy="938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Desmovilización completar el formulario SCI (Anexo E)</a:t>
            </a:r>
          </a:p>
          <a:p>
            <a:pPr algn="ctr"/>
            <a:r>
              <a:rPr lang="es-BO" sz="1100" dirty="0" smtClean="0">
                <a:solidFill>
                  <a:schemeClr val="bg1"/>
                </a:solidFill>
              </a:rPr>
              <a:t>Registro en GRA para investigación</a:t>
            </a:r>
            <a:endParaRPr lang="es-BO" sz="1100" dirty="0">
              <a:solidFill>
                <a:schemeClr val="bg1"/>
              </a:solidFill>
            </a:endParaRPr>
          </a:p>
        </p:txBody>
      </p:sp>
      <p:sp>
        <p:nvSpPr>
          <p:cNvPr id="73" name="Flecha derecha 72"/>
          <p:cNvSpPr/>
          <p:nvPr/>
        </p:nvSpPr>
        <p:spPr>
          <a:xfrm rot="5400000">
            <a:off x="8392333" y="5673091"/>
            <a:ext cx="500079" cy="492411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63" name="Triángulo isósceles 62"/>
          <p:cNvSpPr/>
          <p:nvPr/>
        </p:nvSpPr>
        <p:spPr>
          <a:xfrm flipV="1">
            <a:off x="711460" y="2508405"/>
            <a:ext cx="279742" cy="139143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82" name="Triángulo isósceles 81"/>
          <p:cNvSpPr/>
          <p:nvPr/>
        </p:nvSpPr>
        <p:spPr>
          <a:xfrm flipV="1">
            <a:off x="711460" y="3470739"/>
            <a:ext cx="279742" cy="139143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 dirty="0"/>
          </a:p>
        </p:txBody>
      </p:sp>
      <p:sp>
        <p:nvSpPr>
          <p:cNvPr id="83" name="Triángulo isósceles 82"/>
          <p:cNvSpPr/>
          <p:nvPr/>
        </p:nvSpPr>
        <p:spPr>
          <a:xfrm rot="16200000" flipV="1">
            <a:off x="3591828" y="1313953"/>
            <a:ext cx="279742" cy="139143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86" name="Triángulo isósceles 85"/>
          <p:cNvSpPr/>
          <p:nvPr/>
        </p:nvSpPr>
        <p:spPr>
          <a:xfrm flipV="1">
            <a:off x="2557877" y="2087828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87" name="Triángulo isósceles 86"/>
          <p:cNvSpPr/>
          <p:nvPr/>
        </p:nvSpPr>
        <p:spPr>
          <a:xfrm flipV="1">
            <a:off x="2551174" y="3025701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89" name="Triángulo isósceles 88"/>
          <p:cNvSpPr/>
          <p:nvPr/>
        </p:nvSpPr>
        <p:spPr>
          <a:xfrm flipV="1">
            <a:off x="2550725" y="4663622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90" name="Triángulo isósceles 89"/>
          <p:cNvSpPr/>
          <p:nvPr/>
        </p:nvSpPr>
        <p:spPr>
          <a:xfrm flipV="1">
            <a:off x="4676762" y="3254162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91" name="Triángulo isósceles 90"/>
          <p:cNvSpPr/>
          <p:nvPr/>
        </p:nvSpPr>
        <p:spPr>
          <a:xfrm flipV="1">
            <a:off x="4668122" y="4338777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92" name="Triángulo isósceles 91"/>
          <p:cNvSpPr/>
          <p:nvPr/>
        </p:nvSpPr>
        <p:spPr>
          <a:xfrm flipV="1">
            <a:off x="6447692" y="2442598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93" name="Triángulo isósceles 92"/>
          <p:cNvSpPr/>
          <p:nvPr/>
        </p:nvSpPr>
        <p:spPr>
          <a:xfrm flipV="1">
            <a:off x="6451820" y="3434840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94" name="Triángulo isósceles 93"/>
          <p:cNvSpPr/>
          <p:nvPr/>
        </p:nvSpPr>
        <p:spPr>
          <a:xfrm flipV="1">
            <a:off x="6447692" y="4934399"/>
            <a:ext cx="279742" cy="13914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cxnSp>
        <p:nvCxnSpPr>
          <p:cNvPr id="95" name="Conector angular 94"/>
          <p:cNvCxnSpPr>
            <a:stCxn id="41" idx="3"/>
            <a:endCxn id="29" idx="1"/>
          </p:cNvCxnSpPr>
          <p:nvPr/>
        </p:nvCxnSpPr>
        <p:spPr>
          <a:xfrm flipV="1">
            <a:off x="7504100" y="3551444"/>
            <a:ext cx="455684" cy="706067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8938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334</Words>
  <Application>Microsoft Office PowerPoint</Application>
  <PresentationFormat>Panorámica</PresentationFormat>
  <Paragraphs>33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>YPFB Refinación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 HACER EN CASO DE UN INCIDENTE EN YPFB REFINACION COMO PARTE DEL CENTRO DE OPERACIONES DE EMERGENCIAS DE LA EMPRESA</dc:title>
  <dc:creator>Jaime Nicolas Aguilar Robledo</dc:creator>
  <cp:lastModifiedBy>EDUARDO ANTONIO ENRRIQUE ROSSETTI SAGARNAGA</cp:lastModifiedBy>
  <cp:revision>31</cp:revision>
  <cp:lastPrinted>2021-06-24T17:11:17Z</cp:lastPrinted>
  <dcterms:created xsi:type="dcterms:W3CDTF">2019-01-11T20:06:22Z</dcterms:created>
  <dcterms:modified xsi:type="dcterms:W3CDTF">2022-09-28T19:23:35Z</dcterms:modified>
</cp:coreProperties>
</file>