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2" r:id="rId5"/>
    <p:sldId id="265" r:id="rId6"/>
    <p:sldId id="264" r:id="rId7"/>
    <p:sldId id="269" r:id="rId8"/>
    <p:sldId id="270" r:id="rId9"/>
    <p:sldId id="271" r:id="rId10"/>
    <p:sldId id="268" r:id="rId11"/>
    <p:sldId id="266" r:id="rId12"/>
    <p:sldId id="280" r:id="rId13"/>
    <p:sldId id="267" r:id="rId14"/>
    <p:sldId id="272" r:id="rId15"/>
    <p:sldId id="273" r:id="rId16"/>
    <p:sldId id="274" r:id="rId17"/>
    <p:sldId id="261" r:id="rId18"/>
    <p:sldId id="263" r:id="rId19"/>
    <p:sldId id="275" r:id="rId20"/>
    <p:sldId id="276" r:id="rId21"/>
    <p:sldId id="277" r:id="rId22"/>
    <p:sldId id="279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A0"/>
    <a:srgbClr val="0063A4"/>
    <a:srgbClr val="0A5CAD"/>
    <a:srgbClr val="619FD5"/>
    <a:srgbClr val="505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177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749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20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19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43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6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50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150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11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12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8B610-A804-3046-B648-93E468FF30D9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3E464-41A2-CD4C-9B1B-617EAC9F10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6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1" name="Picture 10" descr="NUEVO PPT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71478" y="2770596"/>
            <a:ext cx="598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Sistema Informático de Actas de Reuniones - SIAR</a:t>
            </a:r>
            <a:endParaRPr lang="es-BO" sz="20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0479" y="2290535"/>
            <a:ext cx="2395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Manual del Usuario</a:t>
            </a:r>
            <a:endParaRPr lang="es-BO" sz="20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335891"/>
              </p:ext>
            </p:extLst>
          </p:nvPr>
        </p:nvGraphicFramePr>
        <p:xfrm>
          <a:off x="1607686" y="513225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2618902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25832016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1467137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B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BO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Manual del Usuario </a:t>
                      </a:r>
                    </a:p>
                    <a:p>
                      <a:r>
                        <a:rPr lang="es-BO" sz="12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Sistema</a:t>
                      </a:r>
                      <a:r>
                        <a:rPr lang="es-BO" sz="12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Informático de Actas de Reunión- </a:t>
                      </a:r>
                      <a:r>
                        <a:rPr lang="es-BO" sz="1200" b="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SIAR</a:t>
                      </a:r>
                      <a:endParaRPr lang="es-BO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1200" b="1" i="0" dirty="0" smtClean="0">
                          <a:solidFill>
                            <a:schemeClr val="tx1"/>
                          </a:solidFill>
                          <a:effectLst/>
                        </a:rPr>
                        <a:t>ANEXO A</a:t>
                      </a:r>
                    </a:p>
                    <a:p>
                      <a:pPr algn="ctr"/>
                      <a:r>
                        <a:rPr lang="es-ES" sz="12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PG-1-DGSMS-96</a:t>
                      </a:r>
                      <a:endParaRPr lang="es-BO" sz="12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0971458"/>
                  </a:ext>
                </a:extLst>
              </a:tr>
            </a:tbl>
          </a:graphicData>
        </a:graphic>
      </p:graphicFrame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024" y="590870"/>
            <a:ext cx="1170533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701559" y="131523"/>
            <a:ext cx="695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 - Participantes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2603"/>
            <a:ext cx="9110789" cy="578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3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026943" y="346967"/>
            <a:ext cx="7920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8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 - Acciones</a:t>
            </a:r>
            <a:endParaRPr lang="es-BO" sz="28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4739"/>
            <a:ext cx="9144000" cy="526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47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623733" y="189113"/>
            <a:ext cx="6690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 - Impresión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2740" y="1531685"/>
            <a:ext cx="5082195" cy="427827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t="2729"/>
          <a:stretch/>
        </p:blipFill>
        <p:spPr>
          <a:xfrm>
            <a:off x="119083" y="2222695"/>
            <a:ext cx="3531597" cy="325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113241" y="95344"/>
            <a:ext cx="763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8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Mis tareas pendientes</a:t>
            </a:r>
            <a:endParaRPr lang="es-BO" sz="28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r="44414"/>
          <a:stretch/>
        </p:blipFill>
        <p:spPr>
          <a:xfrm>
            <a:off x="0" y="1073183"/>
            <a:ext cx="4452136" cy="282481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744" y="1238515"/>
            <a:ext cx="4417255" cy="2659481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113241" y="4556357"/>
            <a:ext cx="6340163" cy="229293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Acciones Pendientes: Lista el detalle de las acciones de actas aprobadas pendientes por resolver.</a:t>
            </a:r>
          </a:p>
          <a:p>
            <a:pPr marL="228600" indent="-228600" algn="just">
              <a:buAutoNum type="arabicPeriod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Acciones Vencidas: Lista el detalle de las acciones de actas aprobadas con fechas expiradas para su implementación.</a:t>
            </a:r>
          </a:p>
          <a:p>
            <a:pPr marL="228600" indent="-228600" algn="just">
              <a:buAutoNum type="arabicPeriod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Acciones Rechazadas: Lista el detalle de las acciones de actas aprobadas que hayan sido rechazadas por el coordinador del acta.</a:t>
            </a:r>
          </a:p>
          <a:p>
            <a:pPr marL="228600" indent="-228600" algn="just">
              <a:buAutoNum type="arabicPeriod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Actas en Elaboración: Lista las actas en el estado En Elaboración.</a:t>
            </a:r>
          </a:p>
          <a:p>
            <a:pPr marL="228600" indent="-228600" algn="just">
              <a:buAutoNum type="arabicPeriod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Actas por Revisar: Lista las actas donde la persona haya sido involucrado como participante o responsable de alguna acción.</a:t>
            </a:r>
          </a:p>
          <a:p>
            <a:pPr marL="228600" indent="-228600" algn="just">
              <a:buAutoNum type="arabicPeriod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Actas en Aprobación: Lista las actas que han sido gestionada por el coordinador del acta y están siendo revisadas por el grupo involucrado como participantes o responsable de alguna acción.</a:t>
            </a:r>
          </a:p>
          <a:p>
            <a:pPr marL="228600" indent="-228600" algn="just">
              <a:buAutoNum type="arabicPeriod"/>
            </a:pPr>
            <a:endParaRPr lang="es-BO" sz="1100" dirty="0" smtClean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96828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422602" y="306417"/>
            <a:ext cx="670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Filtro por estado de actas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300" y="2169925"/>
            <a:ext cx="8103902" cy="3529216"/>
          </a:xfrm>
          <a:prstGeom prst="rect">
            <a:avLst/>
          </a:prstGeom>
        </p:spPr>
      </p:pic>
      <p:sp>
        <p:nvSpPr>
          <p:cNvPr id="8" name="TextBox 4"/>
          <p:cNvSpPr txBox="1"/>
          <p:nvPr/>
        </p:nvSpPr>
        <p:spPr>
          <a:xfrm>
            <a:off x="1516170" y="1204585"/>
            <a:ext cx="6340163" cy="553998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Filtro por Estado de actas: lista el detalle de las actas de acuerdo al criterio que se vaya seleccionando.</a:t>
            </a:r>
          </a:p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Referencia al Detalle de las Actas: Permite visualizar las actas para poder exportar o editar en el caso de que sea coordinador del acta.</a:t>
            </a:r>
          </a:p>
        </p:txBody>
      </p:sp>
    </p:spTree>
    <p:extLst>
      <p:ext uri="{BB962C8B-B14F-4D97-AF65-F5344CB8AC3E}">
        <p14:creationId xmlns:p14="http://schemas.microsoft.com/office/powerpoint/2010/main" val="290909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516171" y="346966"/>
            <a:ext cx="670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Filtro por palabra clave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1516171" y="1094042"/>
            <a:ext cx="6340163" cy="70788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Filtro por palabra clave: lista el detalle de las actas de acuerdo a la palabra clave que se vaya escribiendo, el filtro se aplica a las columnas Código, Coordinador, Asunto, Lugar, Estado.</a:t>
            </a:r>
          </a:p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Referencia al Detalle de las Actas: Permite visualizar las actas para poder exportar o editar en el caso de que sea coordinador del acta.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29" y="2155372"/>
            <a:ext cx="8181940" cy="399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1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741715" y="346966"/>
            <a:ext cx="584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Anular – Cambio de editor</a:t>
            </a:r>
            <a:endParaRPr lang="es-BO" sz="20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1401918" y="889187"/>
            <a:ext cx="6340163" cy="120032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9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Filtro por palabra clave: lista el detalle de las actas de acuerdo a la palabra clave que se vaya escribiendo, el filtro se aplica a las columnas Código, Coordinador, Asunto, Lugar, Estado.</a:t>
            </a:r>
          </a:p>
          <a:p>
            <a:pPr marL="228600" indent="-228600" algn="just">
              <a:buAutoNum type="arabicPeriod"/>
            </a:pPr>
            <a:r>
              <a:rPr lang="es-BO" sz="9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Referencia al Detalle de las Actas: Permite visualizar las actas para poder exportar a </a:t>
            </a:r>
            <a:r>
              <a:rPr lang="es-BO" sz="900" dirty="0" err="1" smtClean="0">
                <a:solidFill>
                  <a:srgbClr val="0061A0"/>
                </a:solidFill>
                <a:latin typeface="Cronos Pro Bold"/>
                <a:cs typeface="Cronos Pro Bold"/>
              </a:rPr>
              <a:t>pdf</a:t>
            </a:r>
            <a:r>
              <a:rPr lang="es-BO" sz="9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 o editar en el caso de que sea coordinador del acta.</a:t>
            </a:r>
          </a:p>
          <a:p>
            <a:pPr marL="228600" indent="-228600" algn="just">
              <a:buAutoNum type="arabicPeriod"/>
            </a:pPr>
            <a:r>
              <a:rPr lang="es-BO" sz="9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Botón Anular: permite anular actas de reunión solo en el estado “En Elaboración”, obligatoriamente se debe adicionar un motivo de la anulación.</a:t>
            </a:r>
          </a:p>
          <a:p>
            <a:pPr marL="228600" indent="-228600" algn="just">
              <a:buAutoNum type="arabicPeriod"/>
            </a:pPr>
            <a:r>
              <a:rPr lang="es-BO" sz="9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Botón Cambio de editor: Permite al coordinador del Acta cambiar la edición del Acta solo en los estados En Elaboración y En Aprobación.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97" y="2220686"/>
            <a:ext cx="8246842" cy="415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3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4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3131112" y="560622"/>
            <a:ext cx="2749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- Acciones</a:t>
            </a:r>
            <a:endParaRPr lang="es-BO" sz="20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71" y="1418225"/>
            <a:ext cx="7803514" cy="475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26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752829" y="399290"/>
            <a:ext cx="554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Acciones - </a:t>
            </a:r>
            <a:r>
              <a:rPr lang="es-BO" sz="2000" u="sng" dirty="0" smtClean="0">
                <a:solidFill>
                  <a:srgbClr val="0061A0"/>
                </a:solidFill>
                <a:latin typeface="Cronos Pro Bold"/>
                <a:cs typeface="Cronos Pro Bold"/>
              </a:rPr>
              <a:t>Criterios de búsqueda</a:t>
            </a:r>
            <a:endParaRPr lang="es-BO" sz="2000" u="sng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77" y="1228784"/>
            <a:ext cx="8759699" cy="475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5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752829" y="399290"/>
            <a:ext cx="554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Acciones - </a:t>
            </a:r>
            <a:r>
              <a:rPr lang="es-BO" sz="2000" u="sng" dirty="0" smtClean="0">
                <a:solidFill>
                  <a:srgbClr val="0061A0"/>
                </a:solidFill>
                <a:latin typeface="Cronos Pro Bold"/>
                <a:cs typeface="Cronos Pro Bold"/>
              </a:rPr>
              <a:t>Criterios de búsqueda</a:t>
            </a:r>
            <a:endParaRPr lang="es-BO" sz="2000" u="sng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196" y="1154915"/>
            <a:ext cx="5756988" cy="533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2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23" y="954779"/>
            <a:ext cx="8470336" cy="5401107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993166" y="187243"/>
            <a:ext cx="5912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Como ingresar al sistema de actas de Reuniones</a:t>
            </a:r>
            <a:endParaRPr lang="es-BO" sz="20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54056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752829" y="399290"/>
            <a:ext cx="554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Acciones - </a:t>
            </a:r>
            <a:r>
              <a:rPr lang="es-BO" sz="2000" u="sng" dirty="0" smtClean="0">
                <a:solidFill>
                  <a:srgbClr val="0061A0"/>
                </a:solidFill>
                <a:latin typeface="Cronos Pro Bold"/>
                <a:cs typeface="Cronos Pro Bold"/>
              </a:rPr>
              <a:t>Criterios de búsqueda</a:t>
            </a:r>
            <a:endParaRPr lang="es-BO" sz="2000" u="sng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666" y="1098607"/>
            <a:ext cx="7099218" cy="501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3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752829" y="399290"/>
            <a:ext cx="554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Acciones - </a:t>
            </a:r>
            <a:r>
              <a:rPr lang="es-BO" sz="2000" u="sng" dirty="0" smtClean="0">
                <a:solidFill>
                  <a:srgbClr val="0061A0"/>
                </a:solidFill>
                <a:latin typeface="Cronos Pro Bold"/>
                <a:cs typeface="Cronos Pro Bold"/>
              </a:rPr>
              <a:t>Criterios de búsqueda</a:t>
            </a:r>
            <a:endParaRPr lang="es-BO" sz="2000" u="sng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417" y="1207398"/>
            <a:ext cx="7451935" cy="456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1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752829" y="399290"/>
            <a:ext cx="5227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</a:t>
            </a:r>
            <a:r>
              <a:rPr lang="es-BO" sz="2000" u="sng" dirty="0" smtClean="0">
                <a:solidFill>
                  <a:srgbClr val="0061A0"/>
                </a:solidFill>
                <a:latin typeface="Cronos Pro Bold"/>
                <a:cs typeface="Cronos Pro Bold"/>
              </a:rPr>
              <a:t>Criterios de Búsqueda</a:t>
            </a:r>
            <a:endParaRPr lang="es-BO" sz="2000" u="sng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710" y="1165050"/>
            <a:ext cx="7069980" cy="503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78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1" name="Picture 10" descr="NUEVO PPT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521737" y="2845214"/>
            <a:ext cx="1423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8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Gracias</a:t>
            </a:r>
            <a:endParaRPr lang="es-BO" sz="28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50775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586396" y="446711"/>
            <a:ext cx="818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8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Pantalla inicial del sistema de actas de Reuniones</a:t>
            </a:r>
            <a:endParaRPr lang="es-BO" sz="28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04" y="1758451"/>
            <a:ext cx="8622192" cy="405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9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3308830" y="174412"/>
            <a:ext cx="2783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- Actas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26" y="1111348"/>
            <a:ext cx="8510952" cy="450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9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477108" y="103127"/>
            <a:ext cx="544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460" y="3881477"/>
            <a:ext cx="4823287" cy="2967816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36099" y="649822"/>
            <a:ext cx="8065472" cy="323165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Código único que indica el correlativo por gestión de cada unidad organizacional de la empresa. 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Se registra el asunto correspondiente a la reunión.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Lugar: registra el lugar o sala de reunión donde se efectúa la reunión.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Fecha y Hora de Inicio: Registra la fecha y hora en el cual inicia la reunión, no puede ser mayor que la fecha y hora final.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Fecha y Hora de finalización: Registra la fecha y hora en el cual finaliza la reunión, no puede ser menor que la fecha y hora inicial.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Agenda: Registra los puntos a tocar en la reunión.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Confidencial: Indica si es o no confidencial, las actas confidenciales solo son visualizadas por los que tienen algún grado de participación en el acta, como ser organizador de la reunión, participante de la reunión o tener acciones asignadas. Las Actas No Confidenciales pueden ser visualizadas por todo el personal propio sin restricción.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Estado: Indica el estado actual de la acta</a:t>
            </a:r>
          </a:p>
          <a:p>
            <a:pPr marL="228600" indent="-228600" algn="just">
              <a:buAutoNum type="arabicPeriod" startAt="9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Registro: se debe ingresar el cuerpo del acta, se pueden ingresar Hipervínculos, Tablas, Imágenes, Textos.</a:t>
            </a:r>
          </a:p>
          <a:p>
            <a:pPr marL="228600" indent="-228600" algn="just">
              <a:buAutoNum type="arabicPeriod" startAt="9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Participantes: se registra a los asistentes y no asistentes del acta.</a:t>
            </a:r>
          </a:p>
          <a:p>
            <a:pPr marL="228600" indent="-228600" algn="just">
              <a:buAutoNum type="arabicPeriod" startAt="9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Acciones: se registra las acciones, responsables y fecha de cumplimiento.</a:t>
            </a:r>
          </a:p>
          <a:p>
            <a:pPr marL="228600" indent="-228600" algn="just">
              <a:buAutoNum type="arabicPeriod" startAt="9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Guardar: registra el acta validando los campos obligatorios, Cancelar: cancela los cambios realizados en el Acta.</a:t>
            </a:r>
            <a:endParaRPr lang="es-BO" sz="12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28714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2508064" y="346967"/>
            <a:ext cx="4685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</a:t>
            </a:r>
            <a:endParaRPr lang="es-BO" sz="20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51" y="1308295"/>
            <a:ext cx="8736037" cy="452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610761" y="126551"/>
            <a:ext cx="5765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 - Hipervínculos</a:t>
            </a:r>
            <a:endParaRPr lang="es-BO" sz="20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367558" y="2658087"/>
            <a:ext cx="6008920" cy="64633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Seleccionar el texto que se desea adjuntar un hipervínculo.</a:t>
            </a:r>
          </a:p>
          <a:p>
            <a:pPr marL="228600" indent="-228600" algn="just">
              <a:buAutoNum type="arabicPeriod"/>
            </a:pPr>
            <a:r>
              <a:rPr lang="es-BO" sz="12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Click en el botón remarcado en el cuadro rojo de la imagen.</a:t>
            </a:r>
          </a:p>
          <a:p>
            <a:pPr marL="228600" indent="-228600" algn="just">
              <a:buAutoNum type="arabicPeriod"/>
            </a:pPr>
            <a:endParaRPr lang="es-BO" sz="1200" dirty="0" smtClean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88" y="574062"/>
            <a:ext cx="7258929" cy="1899299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1427556" y="5737426"/>
            <a:ext cx="6008920" cy="78483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Font typeface="+mj-lt"/>
              <a:buAutoNum type="arabicPeriod" startAt="3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Examinar el documento a vincular ya sea del equipo local o desde las unidades de red.</a:t>
            </a:r>
          </a:p>
          <a:p>
            <a:pPr marL="228600" indent="-228600" algn="just">
              <a:buAutoNum type="arabicPeriod" startAt="3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Click en </a:t>
            </a:r>
            <a:r>
              <a:rPr lang="es-BO" sz="1200" b="1" dirty="0" smtClean="0">
                <a:solidFill>
                  <a:srgbClr val="FF0000"/>
                </a:solidFill>
                <a:latin typeface="Cronos Pro Bold"/>
                <a:cs typeface="Cronos Pro Bold"/>
              </a:rPr>
              <a:t>Enviar al Servidor</a:t>
            </a:r>
          </a:p>
          <a:p>
            <a:pPr marL="228600" indent="-228600" algn="just">
              <a:buAutoNum type="arabicPeriod" startAt="3"/>
            </a:pPr>
            <a:r>
              <a:rPr lang="es-BO" sz="11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Click en aceptar</a:t>
            </a:r>
          </a:p>
          <a:p>
            <a:pPr marL="228600" indent="-228600" algn="just">
              <a:buAutoNum type="arabicPeriod" startAt="3"/>
            </a:pPr>
            <a:endParaRPr lang="es-BO" sz="1100" dirty="0" smtClean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966" y="3559735"/>
            <a:ext cx="4788101" cy="213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7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8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346170" y="338378"/>
            <a:ext cx="6171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 - Tablas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427557" y="5676582"/>
            <a:ext cx="6008920" cy="90024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1050" dirty="0" smtClean="0">
                <a:solidFill>
                  <a:srgbClr val="0061A0"/>
                </a:solidFill>
                <a:latin typeface="Cronos Pro Bold"/>
                <a:cs typeface="Cronos Pro Bold"/>
              </a:rPr>
              <a:t>Seleccionar el botón tabla del menú del editor de actas.</a:t>
            </a:r>
          </a:p>
          <a:p>
            <a:pPr marL="228600" indent="-228600" algn="just">
              <a:buAutoNum type="arabicPeriod"/>
            </a:pPr>
            <a:r>
              <a:rPr lang="es-BO" sz="105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Configurar las características de las tablas (filas, Columnas, Anchura, Altura, Borde, alineación y otros.</a:t>
            </a:r>
          </a:p>
          <a:p>
            <a:pPr marL="228600" indent="-228600" algn="just">
              <a:buAutoNum type="arabicPeriod"/>
            </a:pPr>
            <a:r>
              <a:rPr lang="es-BO" sz="1050" dirty="0" smtClean="0">
                <a:solidFill>
                  <a:srgbClr val="0061A0"/>
                </a:solidFill>
                <a:latin typeface="Cronos Pro Bold"/>
                <a:cs typeface="Cronos Pro Bold"/>
              </a:rPr>
              <a:t>Click en Aceptar.</a:t>
            </a:r>
          </a:p>
          <a:p>
            <a:pPr marL="228600" indent="-228600" algn="just">
              <a:buAutoNum type="arabicPeriod"/>
            </a:pPr>
            <a:endParaRPr lang="es-BO" sz="1050" dirty="0" smtClean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557" y="984738"/>
            <a:ext cx="6008920" cy="109100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4413" y="2431416"/>
            <a:ext cx="4108252" cy="287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5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UEVO PPT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601731" y="163335"/>
            <a:ext cx="6627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4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Menú SIAR – Actas – Crear Actas - Imagen</a:t>
            </a:r>
            <a:endParaRPr lang="es-BO" sz="2400" dirty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366922" y="5768175"/>
            <a:ext cx="6340163" cy="101566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Seleccionar el botón imagen en el menú del editor de las actas.</a:t>
            </a:r>
          </a:p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Examinar la imagen a cargar (JPG, PNG, BMP)</a:t>
            </a:r>
          </a:p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Aceptar, carga la imagen al contenedor del acta.</a:t>
            </a:r>
          </a:p>
          <a:p>
            <a:pPr marL="228600" indent="-228600" algn="just">
              <a:buAutoNum type="arabicPeriod"/>
            </a:pPr>
            <a:r>
              <a:rPr lang="es-BO" sz="1000" dirty="0" smtClean="0">
                <a:solidFill>
                  <a:srgbClr val="0061A0"/>
                </a:solidFill>
                <a:latin typeface="Cronos Pro Bold"/>
                <a:cs typeface="Cronos Pro Bold"/>
              </a:rPr>
              <a:t>se debe tener la certeza el ancho de la imagen, para ello ingresar a las propiedades de la imagen recientemente insertada, Click derecho del mouse&gt;propiedades.</a:t>
            </a:r>
          </a:p>
          <a:p>
            <a:pPr marL="228600" indent="-228600" algn="just">
              <a:buAutoNum type="arabicPeriod"/>
            </a:pPr>
            <a:endParaRPr lang="es-BO" sz="1000" dirty="0" smtClean="0">
              <a:solidFill>
                <a:srgbClr val="0061A0"/>
              </a:solidFill>
              <a:latin typeface="Cronos Pro Bold"/>
              <a:cs typeface="Cronos Pro Bold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066" y="2051841"/>
            <a:ext cx="6108598" cy="169225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2065" y="788334"/>
            <a:ext cx="6210421" cy="119585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2066" y="3814650"/>
            <a:ext cx="6108598" cy="17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5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</TotalTime>
  <Words>937</Words>
  <Application>Microsoft Office PowerPoint</Application>
  <PresentationFormat>Presentación en pantalla (4:3)</PresentationFormat>
  <Paragraphs>68</Paragraphs>
  <Slides>23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7" baseType="lpstr">
      <vt:lpstr>Arial</vt:lpstr>
      <vt:lpstr>Calibri</vt:lpstr>
      <vt:lpstr>Cronos Pro Bold</vt:lpstr>
      <vt:lpstr>Office Theme</vt:lpstr>
      <vt:lpstr>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Qwerty</dc:creator>
  <cp:lastModifiedBy>EDUARDO ANTONIO ENRRIQUE ROSSETTI SAGARNAGA</cp:lastModifiedBy>
  <cp:revision>66</cp:revision>
  <dcterms:created xsi:type="dcterms:W3CDTF">2015-07-28T17:25:33Z</dcterms:created>
  <dcterms:modified xsi:type="dcterms:W3CDTF">2022-08-02T15:01:59Z</dcterms:modified>
</cp:coreProperties>
</file>